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6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  <p:sldId id="328" r:id="rId75"/>
    <p:sldId id="329" r:id="rId76"/>
    <p:sldId id="330" r:id="rId77"/>
    <p:sldId id="331" r:id="rId78"/>
    <p:sldId id="332" r:id="rId79"/>
    <p:sldId id="333" r:id="rId80"/>
    <p:sldId id="335" r:id="rId81"/>
    <p:sldId id="389" r:id="rId82"/>
    <p:sldId id="336" r:id="rId83"/>
    <p:sldId id="337" r:id="rId84"/>
    <p:sldId id="338" r:id="rId85"/>
    <p:sldId id="339" r:id="rId86"/>
    <p:sldId id="340" r:id="rId87"/>
    <p:sldId id="341" r:id="rId88"/>
    <p:sldId id="342" r:id="rId89"/>
    <p:sldId id="343" r:id="rId90"/>
    <p:sldId id="344" r:id="rId91"/>
    <p:sldId id="345" r:id="rId92"/>
    <p:sldId id="346" r:id="rId93"/>
    <p:sldId id="347" r:id="rId94"/>
    <p:sldId id="348" r:id="rId95"/>
    <p:sldId id="349" r:id="rId96"/>
    <p:sldId id="390" r:id="rId97"/>
    <p:sldId id="350" r:id="rId98"/>
    <p:sldId id="352" r:id="rId99"/>
    <p:sldId id="353" r:id="rId100"/>
    <p:sldId id="354" r:id="rId101"/>
    <p:sldId id="355" r:id="rId102"/>
    <p:sldId id="356" r:id="rId103"/>
    <p:sldId id="357" r:id="rId104"/>
    <p:sldId id="358" r:id="rId105"/>
    <p:sldId id="359" r:id="rId106"/>
    <p:sldId id="360" r:id="rId107"/>
    <p:sldId id="361" r:id="rId108"/>
    <p:sldId id="362" r:id="rId109"/>
    <p:sldId id="363" r:id="rId110"/>
    <p:sldId id="364" r:id="rId111"/>
    <p:sldId id="365" r:id="rId112"/>
    <p:sldId id="366" r:id="rId113"/>
    <p:sldId id="367" r:id="rId114"/>
    <p:sldId id="368" r:id="rId115"/>
    <p:sldId id="369" r:id="rId116"/>
    <p:sldId id="370" r:id="rId117"/>
    <p:sldId id="371" r:id="rId118"/>
    <p:sldId id="372" r:id="rId119"/>
    <p:sldId id="373" r:id="rId120"/>
    <p:sldId id="374" r:id="rId121"/>
    <p:sldId id="375" r:id="rId122"/>
    <p:sldId id="376" r:id="rId123"/>
    <p:sldId id="377" r:id="rId124"/>
    <p:sldId id="378" r:id="rId125"/>
    <p:sldId id="379" r:id="rId126"/>
    <p:sldId id="380" r:id="rId127"/>
    <p:sldId id="381" r:id="rId128"/>
    <p:sldId id="382" r:id="rId129"/>
    <p:sldId id="383" r:id="rId130"/>
    <p:sldId id="384" r:id="rId131"/>
    <p:sldId id="385" r:id="rId132"/>
    <p:sldId id="386" r:id="rId133"/>
    <p:sldId id="387" r:id="rId134"/>
    <p:sldId id="388" r:id="rId1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1pPr>
    <a:lvl2pPr marL="0" marR="0" indent="228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2pPr>
    <a:lvl3pPr marL="0" marR="0" indent="457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3pPr>
    <a:lvl4pPr marL="0" marR="0" indent="685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4pPr>
    <a:lvl5pPr marL="0" marR="0" indent="9144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5pPr>
    <a:lvl6pPr marL="0" marR="0" indent="11430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6pPr>
    <a:lvl7pPr marL="0" marR="0" indent="13716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7pPr>
    <a:lvl8pPr marL="0" marR="0" indent="16002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8pPr>
    <a:lvl9pPr marL="0" marR="0" indent="182880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000" b="0" i="0" u="none" strike="noStrike" cap="none" spc="0" normalizeH="0" baseline="0">
        <a:ln>
          <a:noFill/>
        </a:ln>
        <a:solidFill>
          <a:srgbClr val="363929"/>
        </a:solidFill>
        <a:effectLst/>
        <a:uFillTx/>
        <a:latin typeface="+mn-lt"/>
        <a:ea typeface="+mn-ea"/>
        <a:cs typeface="+mn-cs"/>
        <a:sym typeface="Optima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9" Type="http://schemas.openxmlformats.org/officeDocument/2006/relationships/slide" Target="slides/slide97.xml"/><Relationship Id="rId98" Type="http://schemas.openxmlformats.org/officeDocument/2006/relationships/slide" Target="slides/slide96.xml"/><Relationship Id="rId97" Type="http://schemas.openxmlformats.org/officeDocument/2006/relationships/slide" Target="slides/slide95.xml"/><Relationship Id="rId96" Type="http://schemas.openxmlformats.org/officeDocument/2006/relationships/slide" Target="slides/slide94.xml"/><Relationship Id="rId95" Type="http://schemas.openxmlformats.org/officeDocument/2006/relationships/slide" Target="slides/slide93.xml"/><Relationship Id="rId94" Type="http://schemas.openxmlformats.org/officeDocument/2006/relationships/slide" Target="slides/slide92.xml"/><Relationship Id="rId93" Type="http://schemas.openxmlformats.org/officeDocument/2006/relationships/slide" Target="slides/slide91.xml"/><Relationship Id="rId92" Type="http://schemas.openxmlformats.org/officeDocument/2006/relationships/slide" Target="slides/slide90.xml"/><Relationship Id="rId91" Type="http://schemas.openxmlformats.org/officeDocument/2006/relationships/slide" Target="slides/slide89.xml"/><Relationship Id="rId90" Type="http://schemas.openxmlformats.org/officeDocument/2006/relationships/slide" Target="slides/slide88.xml"/><Relationship Id="rId9" Type="http://schemas.openxmlformats.org/officeDocument/2006/relationships/slide" Target="slides/slide7.xml"/><Relationship Id="rId89" Type="http://schemas.openxmlformats.org/officeDocument/2006/relationships/slide" Target="slides/slide87.xml"/><Relationship Id="rId88" Type="http://schemas.openxmlformats.org/officeDocument/2006/relationships/slide" Target="slides/slide86.xml"/><Relationship Id="rId87" Type="http://schemas.openxmlformats.org/officeDocument/2006/relationships/slide" Target="slides/slide85.xml"/><Relationship Id="rId86" Type="http://schemas.openxmlformats.org/officeDocument/2006/relationships/slide" Target="slides/slide84.xml"/><Relationship Id="rId85" Type="http://schemas.openxmlformats.org/officeDocument/2006/relationships/slide" Target="slides/slide83.xml"/><Relationship Id="rId84" Type="http://schemas.openxmlformats.org/officeDocument/2006/relationships/slide" Target="slides/slide82.xml"/><Relationship Id="rId83" Type="http://schemas.openxmlformats.org/officeDocument/2006/relationships/slide" Target="slides/slide81.xml"/><Relationship Id="rId82" Type="http://schemas.openxmlformats.org/officeDocument/2006/relationships/slide" Target="slides/slide80.xml"/><Relationship Id="rId81" Type="http://schemas.openxmlformats.org/officeDocument/2006/relationships/slide" Target="slides/slide79.xml"/><Relationship Id="rId80" Type="http://schemas.openxmlformats.org/officeDocument/2006/relationships/slide" Target="slides/slide78.xml"/><Relationship Id="rId8" Type="http://schemas.openxmlformats.org/officeDocument/2006/relationships/slide" Target="slides/slide6.xml"/><Relationship Id="rId79" Type="http://schemas.openxmlformats.org/officeDocument/2006/relationships/slide" Target="slides/slide77.xml"/><Relationship Id="rId78" Type="http://schemas.openxmlformats.org/officeDocument/2006/relationships/slide" Target="slides/slide76.xml"/><Relationship Id="rId77" Type="http://schemas.openxmlformats.org/officeDocument/2006/relationships/slide" Target="slides/slide75.xml"/><Relationship Id="rId76" Type="http://schemas.openxmlformats.org/officeDocument/2006/relationships/slide" Target="slides/slide74.xml"/><Relationship Id="rId75" Type="http://schemas.openxmlformats.org/officeDocument/2006/relationships/slide" Target="slides/slide73.xml"/><Relationship Id="rId74" Type="http://schemas.openxmlformats.org/officeDocument/2006/relationships/slide" Target="slides/slide72.xml"/><Relationship Id="rId73" Type="http://schemas.openxmlformats.org/officeDocument/2006/relationships/slide" Target="slides/slide71.xml"/><Relationship Id="rId72" Type="http://schemas.openxmlformats.org/officeDocument/2006/relationships/slide" Target="slides/slide70.xml"/><Relationship Id="rId71" Type="http://schemas.openxmlformats.org/officeDocument/2006/relationships/slide" Target="slides/slide69.xml"/><Relationship Id="rId70" Type="http://schemas.openxmlformats.org/officeDocument/2006/relationships/slide" Target="slides/slide68.xml"/><Relationship Id="rId7" Type="http://schemas.openxmlformats.org/officeDocument/2006/relationships/slide" Target="slides/slide5.xml"/><Relationship Id="rId69" Type="http://schemas.openxmlformats.org/officeDocument/2006/relationships/slide" Target="slides/slide67.xml"/><Relationship Id="rId68" Type="http://schemas.openxmlformats.org/officeDocument/2006/relationships/slide" Target="slides/slide66.xml"/><Relationship Id="rId67" Type="http://schemas.openxmlformats.org/officeDocument/2006/relationships/slide" Target="slides/slide65.xml"/><Relationship Id="rId66" Type="http://schemas.openxmlformats.org/officeDocument/2006/relationships/slide" Target="slides/slide64.xml"/><Relationship Id="rId65" Type="http://schemas.openxmlformats.org/officeDocument/2006/relationships/slide" Target="slides/slide63.xml"/><Relationship Id="rId64" Type="http://schemas.openxmlformats.org/officeDocument/2006/relationships/slide" Target="slides/slide62.xml"/><Relationship Id="rId63" Type="http://schemas.openxmlformats.org/officeDocument/2006/relationships/slide" Target="slides/slide61.xml"/><Relationship Id="rId62" Type="http://schemas.openxmlformats.org/officeDocument/2006/relationships/slide" Target="slides/slide60.xml"/><Relationship Id="rId61" Type="http://schemas.openxmlformats.org/officeDocument/2006/relationships/slide" Target="slides/slide59.xml"/><Relationship Id="rId60" Type="http://schemas.openxmlformats.org/officeDocument/2006/relationships/slide" Target="slides/slide58.xml"/><Relationship Id="rId6" Type="http://schemas.openxmlformats.org/officeDocument/2006/relationships/slide" Target="slides/slide4.xml"/><Relationship Id="rId59" Type="http://schemas.openxmlformats.org/officeDocument/2006/relationships/slide" Target="slides/slide57.xml"/><Relationship Id="rId58" Type="http://schemas.openxmlformats.org/officeDocument/2006/relationships/slide" Target="slides/slide56.xml"/><Relationship Id="rId57" Type="http://schemas.openxmlformats.org/officeDocument/2006/relationships/slide" Target="slides/slide55.xml"/><Relationship Id="rId56" Type="http://schemas.openxmlformats.org/officeDocument/2006/relationships/slide" Target="slides/slide54.xml"/><Relationship Id="rId55" Type="http://schemas.openxmlformats.org/officeDocument/2006/relationships/slide" Target="slides/slide53.xml"/><Relationship Id="rId54" Type="http://schemas.openxmlformats.org/officeDocument/2006/relationships/slide" Target="slides/slide52.xml"/><Relationship Id="rId53" Type="http://schemas.openxmlformats.org/officeDocument/2006/relationships/slide" Target="slides/slide51.xml"/><Relationship Id="rId52" Type="http://schemas.openxmlformats.org/officeDocument/2006/relationships/slide" Target="slides/slide50.xml"/><Relationship Id="rId51" Type="http://schemas.openxmlformats.org/officeDocument/2006/relationships/slide" Target="slides/slide49.xml"/><Relationship Id="rId50" Type="http://schemas.openxmlformats.org/officeDocument/2006/relationships/slide" Target="slides/slide48.xml"/><Relationship Id="rId5" Type="http://schemas.openxmlformats.org/officeDocument/2006/relationships/slide" Target="slides/slide3.xml"/><Relationship Id="rId49" Type="http://schemas.openxmlformats.org/officeDocument/2006/relationships/slide" Target="slides/slide47.xml"/><Relationship Id="rId48" Type="http://schemas.openxmlformats.org/officeDocument/2006/relationships/slide" Target="slides/slide46.xml"/><Relationship Id="rId47" Type="http://schemas.openxmlformats.org/officeDocument/2006/relationships/slide" Target="slides/slide45.xml"/><Relationship Id="rId46" Type="http://schemas.openxmlformats.org/officeDocument/2006/relationships/slide" Target="slides/slide44.xml"/><Relationship Id="rId45" Type="http://schemas.openxmlformats.org/officeDocument/2006/relationships/slide" Target="slides/slide43.xml"/><Relationship Id="rId44" Type="http://schemas.openxmlformats.org/officeDocument/2006/relationships/slide" Target="slides/slide42.xml"/><Relationship Id="rId43" Type="http://schemas.openxmlformats.org/officeDocument/2006/relationships/slide" Target="slides/slide41.xml"/><Relationship Id="rId42" Type="http://schemas.openxmlformats.org/officeDocument/2006/relationships/slide" Target="slides/slide40.xml"/><Relationship Id="rId41" Type="http://schemas.openxmlformats.org/officeDocument/2006/relationships/slide" Target="slides/slide39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9" Type="http://schemas.openxmlformats.org/officeDocument/2006/relationships/tableStyles" Target="tableStyles.xml"/><Relationship Id="rId138" Type="http://schemas.openxmlformats.org/officeDocument/2006/relationships/viewProps" Target="viewProps.xml"/><Relationship Id="rId137" Type="http://schemas.openxmlformats.org/officeDocument/2006/relationships/presProps" Target="presProps.xml"/><Relationship Id="rId136" Type="http://schemas.openxmlformats.org/officeDocument/2006/relationships/notesMaster" Target="notesMasters/notesMaster1.xml"/><Relationship Id="rId135" Type="http://schemas.openxmlformats.org/officeDocument/2006/relationships/slide" Target="slides/slide133.xml"/><Relationship Id="rId134" Type="http://schemas.openxmlformats.org/officeDocument/2006/relationships/slide" Target="slides/slide132.xml"/><Relationship Id="rId133" Type="http://schemas.openxmlformats.org/officeDocument/2006/relationships/slide" Target="slides/slide131.xml"/><Relationship Id="rId132" Type="http://schemas.openxmlformats.org/officeDocument/2006/relationships/slide" Target="slides/slide130.xml"/><Relationship Id="rId131" Type="http://schemas.openxmlformats.org/officeDocument/2006/relationships/slide" Target="slides/slide129.xml"/><Relationship Id="rId130" Type="http://schemas.openxmlformats.org/officeDocument/2006/relationships/slide" Target="slides/slide128.xml"/><Relationship Id="rId13" Type="http://schemas.openxmlformats.org/officeDocument/2006/relationships/slide" Target="slides/slide11.xml"/><Relationship Id="rId129" Type="http://schemas.openxmlformats.org/officeDocument/2006/relationships/slide" Target="slides/slide127.xml"/><Relationship Id="rId128" Type="http://schemas.openxmlformats.org/officeDocument/2006/relationships/slide" Target="slides/slide126.xml"/><Relationship Id="rId127" Type="http://schemas.openxmlformats.org/officeDocument/2006/relationships/slide" Target="slides/slide125.xml"/><Relationship Id="rId126" Type="http://schemas.openxmlformats.org/officeDocument/2006/relationships/slide" Target="slides/slide124.xml"/><Relationship Id="rId125" Type="http://schemas.openxmlformats.org/officeDocument/2006/relationships/slide" Target="slides/slide123.xml"/><Relationship Id="rId124" Type="http://schemas.openxmlformats.org/officeDocument/2006/relationships/slide" Target="slides/slide122.xml"/><Relationship Id="rId123" Type="http://schemas.openxmlformats.org/officeDocument/2006/relationships/slide" Target="slides/slide121.xml"/><Relationship Id="rId122" Type="http://schemas.openxmlformats.org/officeDocument/2006/relationships/slide" Target="slides/slide120.xml"/><Relationship Id="rId121" Type="http://schemas.openxmlformats.org/officeDocument/2006/relationships/slide" Target="slides/slide119.xml"/><Relationship Id="rId120" Type="http://schemas.openxmlformats.org/officeDocument/2006/relationships/slide" Target="slides/slide118.xml"/><Relationship Id="rId12" Type="http://schemas.openxmlformats.org/officeDocument/2006/relationships/slide" Target="slides/slide10.xml"/><Relationship Id="rId119" Type="http://schemas.openxmlformats.org/officeDocument/2006/relationships/slide" Target="slides/slide117.xml"/><Relationship Id="rId118" Type="http://schemas.openxmlformats.org/officeDocument/2006/relationships/slide" Target="slides/slide116.xml"/><Relationship Id="rId117" Type="http://schemas.openxmlformats.org/officeDocument/2006/relationships/slide" Target="slides/slide115.xml"/><Relationship Id="rId116" Type="http://schemas.openxmlformats.org/officeDocument/2006/relationships/slide" Target="slides/slide114.xml"/><Relationship Id="rId115" Type="http://schemas.openxmlformats.org/officeDocument/2006/relationships/slide" Target="slides/slide113.xml"/><Relationship Id="rId114" Type="http://schemas.openxmlformats.org/officeDocument/2006/relationships/slide" Target="slides/slide112.xml"/><Relationship Id="rId113" Type="http://schemas.openxmlformats.org/officeDocument/2006/relationships/slide" Target="slides/slide111.xml"/><Relationship Id="rId112" Type="http://schemas.openxmlformats.org/officeDocument/2006/relationships/slide" Target="slides/slide110.xml"/><Relationship Id="rId111" Type="http://schemas.openxmlformats.org/officeDocument/2006/relationships/slide" Target="slides/slide109.xml"/><Relationship Id="rId110" Type="http://schemas.openxmlformats.org/officeDocument/2006/relationships/slide" Target="slides/slide108.xml"/><Relationship Id="rId11" Type="http://schemas.openxmlformats.org/officeDocument/2006/relationships/slide" Target="slides/slide9.xml"/><Relationship Id="rId109" Type="http://schemas.openxmlformats.org/officeDocument/2006/relationships/slide" Target="slides/slide107.xml"/><Relationship Id="rId108" Type="http://schemas.openxmlformats.org/officeDocument/2006/relationships/slide" Target="slides/slide106.xml"/><Relationship Id="rId107" Type="http://schemas.openxmlformats.org/officeDocument/2006/relationships/slide" Target="slides/slide105.xml"/><Relationship Id="rId106" Type="http://schemas.openxmlformats.org/officeDocument/2006/relationships/slide" Target="slides/slide104.xml"/><Relationship Id="rId105" Type="http://schemas.openxmlformats.org/officeDocument/2006/relationships/slide" Target="slides/slide103.xml"/><Relationship Id="rId104" Type="http://schemas.openxmlformats.org/officeDocument/2006/relationships/slide" Target="slides/slide102.xml"/><Relationship Id="rId103" Type="http://schemas.openxmlformats.org/officeDocument/2006/relationships/slide" Target="slides/slide101.xml"/><Relationship Id="rId102" Type="http://schemas.openxmlformats.org/officeDocument/2006/relationships/slide" Target="slides/slide100.xml"/><Relationship Id="rId101" Type="http://schemas.openxmlformats.org/officeDocument/2006/relationships/slide" Target="slides/slide99.xml"/><Relationship Id="rId100" Type="http://schemas.openxmlformats.org/officeDocument/2006/relationships/slide" Target="slides/slide98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35" name="Shape 13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8000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idx="1" hasCustomPrompt="1"/>
          </p:nvPr>
        </p:nvSpPr>
        <p:spPr>
          <a:xfrm>
            <a:off x="1955800" y="1663700"/>
            <a:ext cx="9753600" cy="64135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sz="half" idx="13"/>
          </p:nvPr>
        </p:nvSpPr>
        <p:spPr>
          <a:xfrm>
            <a:off x="1414840" y="762000"/>
            <a:ext cx="5448301" cy="8229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2" name="Shape 102"/>
          <p:cNvSpPr>
            <a:spLocks noGrp="1"/>
          </p:cNvSpPr>
          <p:nvPr>
            <p:ph type="pic" sz="quarter" idx="14"/>
          </p:nvPr>
        </p:nvSpPr>
        <p:spPr>
          <a:xfrm>
            <a:off x="7510840" y="762118"/>
            <a:ext cx="4762501" cy="31496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3" name="Shape 103"/>
          <p:cNvSpPr>
            <a:spLocks noGrp="1"/>
          </p:cNvSpPr>
          <p:nvPr>
            <p:ph type="pic" sz="quarter" idx="15"/>
          </p:nvPr>
        </p:nvSpPr>
        <p:spPr>
          <a:xfrm>
            <a:off x="7510840" y="4597518"/>
            <a:ext cx="4762501" cy="43942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body" sz="quarter" idx="13" hasCustomPrompt="1"/>
          </p:nvPr>
        </p:nvSpPr>
        <p:spPr>
          <a:xfrm>
            <a:off x="1625600" y="6362700"/>
            <a:ext cx="10464800" cy="537213"/>
          </a:xfrm>
          <a:prstGeom prst="rect">
            <a:avLst/>
          </a:prstGeom>
        </p:spPr>
        <p:txBody>
          <a:bodyPr>
            <a:spAutoFit/>
          </a:bodyPr>
          <a:lstStyle>
            <a:lvl1pPr defTabSz="584200">
              <a:defRPr sz="2800"/>
            </a:lvl1pPr>
          </a:lstStyle>
          <a:p>
            <a:pPr>
              <a:defRPr>
                <a:effectLst/>
              </a:defRPr>
            </a:pPr>
            <a:r>
              <a:t>–Johnny Appleseed</a:t>
            </a:r>
          </a:p>
        </p:txBody>
      </p:sp>
      <p:sp>
        <p:nvSpPr>
          <p:cNvPr id="112" name="Shape 112"/>
          <p:cNvSpPr>
            <a:spLocks noGrp="1"/>
          </p:cNvSpPr>
          <p:nvPr>
            <p:ph type="body" sz="quarter" idx="14" hasCustomPrompt="1"/>
          </p:nvPr>
        </p:nvSpPr>
        <p:spPr>
          <a:xfrm>
            <a:off x="1625600" y="4203699"/>
            <a:ext cx="10464800" cy="812801"/>
          </a:xfrm>
          <a:prstGeom prst="rect">
            <a:avLst/>
          </a:prstGeom>
        </p:spPr>
        <p:txBody>
          <a:bodyPr anchor="ctr">
            <a:spAutoFit/>
          </a:bodyPr>
          <a:lstStyle>
            <a:lvl1pPr defTabSz="584200">
              <a:spcBef>
                <a:spcPts val="2400"/>
              </a:spcBef>
              <a:defRPr sz="4000"/>
            </a:lvl1pPr>
          </a:lstStyle>
          <a:p>
            <a:pPr>
              <a:defRPr>
                <a:effectLst/>
              </a:defRPr>
            </a:pPr>
            <a:r>
              <a:t>“在此键入引文。”</a:t>
            </a:r>
          </a:p>
        </p:txBody>
      </p:sp>
      <p:sp>
        <p:nvSpPr>
          <p:cNvPr id="113" name="Shape 1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121" name="Shape 12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quarter" idx="13"/>
          </p:nvPr>
        </p:nvSpPr>
        <p:spPr>
          <a:xfrm>
            <a:off x="4286250" y="1724010"/>
            <a:ext cx="5422900" cy="40735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1778000" y="6019800"/>
            <a:ext cx="10464800" cy="20193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1778000" y="7861300"/>
            <a:ext cx="10464800" cy="14732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22225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quarter" idx="13"/>
          </p:nvPr>
        </p:nvSpPr>
        <p:spPr>
          <a:xfrm>
            <a:off x="7658100" y="2184400"/>
            <a:ext cx="4038600" cy="54102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1104900" y="5257800"/>
            <a:ext cx="6299200" cy="28448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xfrm>
            <a:off x="2044700" y="152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内部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xfrm>
            <a:off x="2044700" y="3581400"/>
            <a:ext cx="95758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65" name="Shape 65"/>
          <p:cNvSpPr>
            <a:spLocks noGrp="1"/>
          </p:cNvSpPr>
          <p:nvPr>
            <p:ph type="body" idx="1" hasCustomPrompt="1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>
            <a:lvl1pPr marL="5461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1pPr>
            <a:lvl2pPr marL="10922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2pPr>
            <a:lvl3pPr marL="16383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3pPr>
            <a:lvl4pPr marL="21844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4pPr>
            <a:lvl5pPr marL="2730500" indent="-546100" algn="l">
              <a:spcBef>
                <a:spcPts val="5000"/>
              </a:spcBef>
              <a:buSzPct val="35000"/>
              <a:buBlip>
                <a:blip r:embed="rId3"/>
              </a:buBlip>
              <a:defRPr sz="4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/>
          </p:cNvSpPr>
          <p:nvPr>
            <p:ph type="pic" sz="quarter" idx="13"/>
          </p:nvPr>
        </p:nvSpPr>
        <p:spPr>
          <a:xfrm>
            <a:off x="7440167" y="2857500"/>
            <a:ext cx="4015233" cy="5613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74" name="Shape 74"/>
          <p:cNvSpPr>
            <a:spLocks noGrp="1"/>
          </p:cNvSpPr>
          <p:nvPr>
            <p:ph type="title" hasCustomPrompt="1"/>
          </p:nvPr>
        </p:nvSpPr>
        <p:spPr>
          <a:xfrm>
            <a:off x="1968500" y="152400"/>
            <a:ext cx="9753600" cy="2590800"/>
          </a:xfrm>
          <a:prstGeom prst="rect">
            <a:avLst/>
          </a:prstGeom>
        </p:spPr>
        <p:txBody>
          <a:bodyPr anchor="ctr"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75" name="Shape 75"/>
          <p:cNvSpPr>
            <a:spLocks noGrp="1"/>
          </p:cNvSpPr>
          <p:nvPr>
            <p:ph type="body" sz="half" idx="1" hasCustomPrompt="1"/>
          </p:nvPr>
        </p:nvSpPr>
        <p:spPr>
          <a:xfrm>
            <a:off x="1968500" y="2743200"/>
            <a:ext cx="4876800" cy="5842000"/>
          </a:xfrm>
          <a:prstGeom prst="rect">
            <a:avLst/>
          </a:prstGeom>
        </p:spPr>
        <p:txBody>
          <a:bodyPr anchor="ctr"/>
          <a:lstStyle>
            <a:lvl1pPr marL="4064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1pPr>
            <a:lvl2pPr marL="8128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2pPr>
            <a:lvl3pPr marL="12192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3pPr>
            <a:lvl4pPr marL="16256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4pPr>
            <a:lvl5pPr marL="2032000" indent="-406400" algn="l">
              <a:spcBef>
                <a:spcPts val="4000"/>
              </a:spcBef>
              <a:buSzPct val="35000"/>
              <a:buBlip>
                <a:blip r:embed="rId3"/>
              </a:buBlip>
              <a:defRPr sz="3000"/>
            </a:lvl5pPr>
          </a:lstStyle>
          <a:p>
            <a:pPr>
              <a:defRPr>
                <a:effectLst/>
              </a:defRPr>
            </a:pPr>
            <a:r>
              <a:t>正文级别 1</a:t>
            </a:r>
          </a:p>
          <a:p>
            <a:pPr lvl="1">
              <a:defRPr>
                <a:effectLst/>
              </a:defRPr>
            </a:pPr>
            <a:r>
              <a:t>正文级别 2</a:t>
            </a:r>
          </a:p>
          <a:p>
            <a:pPr lvl="2">
              <a:defRPr>
                <a:effectLst/>
              </a:defRPr>
            </a:pPr>
            <a:r>
              <a:t>正文级别 3</a:t>
            </a:r>
          </a:p>
          <a:p>
            <a:pPr lvl="3">
              <a:defRPr>
                <a:effectLst/>
              </a:defRPr>
            </a:pPr>
            <a:r>
              <a:t>正文级别 4</a:t>
            </a:r>
          </a:p>
          <a:p>
            <a:pPr lvl="4">
              <a:defRPr>
                <a:effectLst/>
              </a:defRPr>
            </a:pPr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照片（垂直）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50632" y="2194509"/>
            <a:ext cx="3835401" cy="536199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84" name="Shape 84"/>
          <p:cNvSpPr>
            <a:spLocks noGrp="1"/>
          </p:cNvSpPr>
          <p:nvPr>
            <p:ph type="title" hasCustomPrompt="1"/>
          </p:nvPr>
        </p:nvSpPr>
        <p:spPr>
          <a:xfrm>
            <a:off x="1104900" y="1993900"/>
            <a:ext cx="6299200" cy="31242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  <a:defRPr sz="6800"/>
            </a:lvl1pPr>
          </a:lstStyle>
          <a:p>
            <a:r>
              <a:t>标题文本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sz="quarter" idx="1" hasCustomPrompt="1"/>
          </p:nvPr>
        </p:nvSpPr>
        <p:spPr>
          <a:xfrm>
            <a:off x="1104900" y="5257800"/>
            <a:ext cx="6299200" cy="2857500"/>
          </a:xfrm>
          <a:prstGeom prst="rect">
            <a:avLst/>
          </a:prstGeom>
        </p:spPr>
        <p:txBody>
          <a:bodyPr/>
          <a:lstStyle>
            <a:lvl1pPr>
              <a:defRPr sz="4000"/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image" Target="../media/image3.jpeg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778000" y="1765300"/>
            <a:ext cx="10464800" cy="31242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b">
            <a:normAutofit/>
          </a:bodyPr>
          <a:lstStyle>
            <a:lvl1pPr>
              <a:tabLst>
                <a:tab pos="1485900" algn="l"/>
              </a:tabLst>
            </a:lvl1pPr>
          </a:lstStyle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778000" y="5029200"/>
            <a:ext cx="10464800" cy="15494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153899" y="9169400"/>
            <a:ext cx="453239" cy="462282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>
          <a:tab pos="1485900" algn="l"/>
        </a:tabLst>
        <a:defRPr sz="94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titleStyle>
    <p:body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1pPr>
      <a:lvl2pPr marL="0" marR="0" indent="228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2pPr>
      <a:lvl3pPr marL="0" marR="0" indent="457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3pPr>
      <a:lvl4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4pPr>
      <a:lvl5pPr marL="0" marR="0" indent="914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5pPr>
      <a:lvl6pPr marL="0" marR="0" indent="11430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6pPr>
      <a:lvl7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7pPr>
      <a:lvl8pPr marL="0" marR="0" indent="1600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8pPr>
      <a:lvl9pPr marL="0" marR="0" indent="1828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200" b="0" i="0" u="none" strike="noStrike" cap="none" spc="0" baseline="0">
          <a:ln>
            <a:noFill/>
          </a:ln>
          <a:solidFill>
            <a:srgbClr val="363929"/>
          </a:solidFill>
          <a:effectLst>
            <a:outerShdw blurRad="25400" dist="25400" dir="2700000" rotWithShape="0">
              <a:srgbClr val="FFFFFF">
                <a:alpha val="50000"/>
              </a:srgbClr>
            </a:outerShdw>
          </a:effectLst>
          <a:uFillTx/>
          <a:latin typeface="+mn-lt"/>
          <a:ea typeface="+mn-ea"/>
          <a:cs typeface="+mn-cs"/>
          <a:sym typeface="Optima"/>
        </a:defRPr>
      </a:lvl9pPr>
    </p:bodyStyle>
    <p:otherStyle>
      <a:lvl1pPr marL="0" marR="0" indent="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1pPr>
      <a:lvl2pPr marL="0" marR="0" indent="228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2pPr>
      <a:lvl3pPr marL="0" marR="0" indent="457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3pPr>
      <a:lvl4pPr marL="0" marR="0" indent="685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4pPr>
      <a:lvl5pPr marL="0" marR="0" indent="9144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5pPr>
      <a:lvl6pPr marL="0" marR="0" indent="11430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6pPr>
      <a:lvl7pPr marL="0" marR="0" indent="13716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7pPr>
      <a:lvl8pPr marL="0" marR="0" indent="16002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8pPr>
      <a:lvl9pPr marL="0" marR="0" indent="1828800" algn="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Optim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hyperlink" Target="http://www.w3school.com.cn/jsref/dom_obj_navigator.asp" TargetMode="External"/><Relationship Id="rId1" Type="http://schemas.openxmlformats.org/officeDocument/2006/relationships/image" Target="../media/image2.png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9.png"/><Relationship Id="rId1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hyperlink" Target="http://baike.baidu.com/view/455968.htm" TargetMode="External"/><Relationship Id="rId2" Type="http://schemas.openxmlformats.org/officeDocument/2006/relationships/hyperlink" Target="http://baike.baidu.com/subview/209570/209570.htm" TargetMode="External"/><Relationship Id="rId1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hyperlink" Target="http://baike.baidu.com/subview/1708/1708.htm" TargetMode="External"/><Relationship Id="rId5" Type="http://schemas.openxmlformats.org/officeDocument/2006/relationships/hyperlink" Target="http://baike.baidu.com/view/478896.htm" TargetMode="External"/><Relationship Id="rId4" Type="http://schemas.openxmlformats.org/officeDocument/2006/relationships/hyperlink" Target="http://baike.baidu.com/subview/50897/50897.htm" TargetMode="External"/><Relationship Id="rId3" Type="http://schemas.openxmlformats.org/officeDocument/2006/relationships/hyperlink" Target="http://baike.baidu.com/subview/779059/779059.htm" TargetMode="External"/><Relationship Id="rId2" Type="http://schemas.openxmlformats.org/officeDocument/2006/relationships/hyperlink" Target="http://baike.baidu.com/subview/1068631/1068631.htm" TargetMode="External"/><Relationship Id="rId1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12.png"/><Relationship Id="rId1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14.pn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7.pn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5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6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7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18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2.png"/><Relationship Id="rId1" Type="http://schemas.openxmlformats.org/officeDocument/2006/relationships/image" Target="../media/image6.png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hyperlink" Target="http://baike.baidu.com/view/810176.htm" TargetMode="External"/><Relationship Id="rId3" Type="http://schemas.openxmlformats.org/officeDocument/2006/relationships/hyperlink" Target="http://baike.baidu.com/view/40829.htm" TargetMode="External"/><Relationship Id="rId2" Type="http://schemas.openxmlformats.org/officeDocument/2006/relationships/hyperlink" Target="http://baike.baidu.com/view/2353.htm" TargetMode="External"/><Relationship Id="rId1" Type="http://schemas.openxmlformats.org/officeDocument/2006/relationships/image" Target="../media/image2.png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1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9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JavaScript</a:t>
            </a:r>
            <a:endParaRPr dirty="0"/>
          </a:p>
        </p:txBody>
      </p:sp>
      <p:sp>
        <p:nvSpPr>
          <p:cNvPr id="138" name="Shape 138"/>
          <p:cNvSpPr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 err="1"/>
              <a:t>Chen</a:t>
            </a:r>
            <a:r>
              <a:rPr lang="en-US" altLang="zh-CN" dirty="0" err="1"/>
              <a:t>.Si.Tong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9" name="Shape 1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如何引入js</a:t>
            </a:r>
            <a:r>
              <a:rPr dirty="0"/>
              <a:t>?</a:t>
            </a:r>
            <a:endParaRPr dirty="0"/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页面内嵌</a:t>
            </a:r>
            <a:r>
              <a:rPr dirty="0"/>
              <a:t>&lt;script&gt;&lt;/script&gt;</a:t>
            </a:r>
            <a:r>
              <a:rPr dirty="0" err="1"/>
              <a:t>标签</a:t>
            </a:r>
            <a:endParaRPr dirty="0"/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 err="1"/>
              <a:t>外部引入</a:t>
            </a:r>
            <a:r>
              <a:rPr dirty="0"/>
              <a:t>&lt;script </a:t>
            </a:r>
            <a:r>
              <a:rPr dirty="0" err="1"/>
              <a:t>src</a:t>
            </a:r>
            <a:r>
              <a:rPr dirty="0"/>
              <a:t>=“location”&gt;&lt;/script&gt;</a:t>
            </a:r>
            <a:endParaRPr dirty="0"/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rPr dirty="0"/>
              <a:t>为符合web标准（w3c标准中的一项）结构、样式、行为相分离，通常会采用外部引入</a:t>
            </a:r>
            <a:endParaRPr dirty="0"/>
          </a:p>
        </p:txBody>
      </p:sp>
    </p:spTree>
  </p:cSld>
  <p:clrMapOvr>
    <a:masterClrMapping/>
  </p:clrMapOvr>
  <p:transition spd="slow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Shape 85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60" name="Shape 86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小练习</a:t>
            </a:r>
          </a:p>
          <a:p>
            <a:pPr lvl="1">
              <a:defRPr>
                <a:effectLst/>
              </a:defRPr>
            </a:pPr>
            <a:r>
              <a:t>让方块运动</a:t>
            </a:r>
          </a:p>
        </p:txBody>
      </p:sp>
    </p:spTree>
  </p:cSld>
  <p:clrMapOvr>
    <a:masterClrMapping/>
  </p:clrMapOvr>
  <p:transition spd="slow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Shape 8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863" name="Shape 8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轮播图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仿照优酷电影主页</a:t>
            </a:r>
            <a:endParaRPr dirty="0"/>
          </a:p>
        </p:txBody>
      </p:sp>
    </p:spTree>
  </p:cSld>
  <p:clrMapOvr>
    <a:masterClrMapping/>
  </p:clrMapOvr>
  <p:transition spd="slow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Shape 8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脚本化样式表</a:t>
            </a:r>
          </a:p>
        </p:txBody>
      </p:sp>
      <p:sp>
        <p:nvSpPr>
          <p:cNvPr id="866" name="Shape 86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查找，操作样式表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document.styleSheets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该属性存储了一个html文档里面的所有css样式表的集合</a:t>
            </a:r>
          </a:p>
        </p:txBody>
      </p:sp>
    </p:spTree>
  </p:cSld>
  <p:clrMapOvr>
    <a:masterClrMapping/>
  </p:clrMapOvr>
  <p:transition spd="slow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Shape 8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</a:t>
            </a:r>
          </a:p>
        </p:txBody>
      </p:sp>
      <p:sp>
        <p:nvSpPr>
          <p:cNvPr id="869" name="Shape 86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1.何为事件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2.重要吗？ — 交互体验的核心功能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演示demo — 拖拽，和点击</a:t>
            </a:r>
          </a:p>
        </p:txBody>
      </p:sp>
    </p:spTree>
  </p:cSld>
  <p:clrMapOvr>
    <a:masterClrMapping/>
  </p:clrMapOvr>
  <p:transition spd="slow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Shape 87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如何绑定事件</a:t>
            </a:r>
          </a:p>
        </p:txBody>
      </p:sp>
      <p:sp>
        <p:nvSpPr>
          <p:cNvPr id="872" name="Shape 87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1.ele.onxxx = function (event) {}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兼容性很好，但是一个元素只能绑定一个处理程序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基本等同于写在HTML行间上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2.</a:t>
            </a:r>
            <a:r>
              <a:rPr lang="en-US" altLang="zh-CN" dirty="0"/>
              <a:t>ele</a:t>
            </a:r>
            <a:r>
              <a:rPr dirty="0"/>
              <a:t>.addEventListener(type,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IE9以下不兼容，可以为一个事件绑定多个处理程序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3.</a:t>
            </a:r>
            <a:r>
              <a:rPr lang="en-US" altLang="zh-CN" dirty="0"/>
              <a:t>ele</a:t>
            </a:r>
            <a:r>
              <a:rPr dirty="0"/>
              <a:t>.attachEvent(‘on’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IE独有，一个事件同样可以绑定多个处理程序</a:t>
            </a:r>
            <a:endParaRPr dirty="0"/>
          </a:p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小练习：参见神马笔试题</a:t>
            </a:r>
            <a:endParaRPr dirty="0"/>
          </a:p>
        </p:txBody>
      </p:sp>
    </p:spTree>
  </p:cSld>
  <p:clrMapOvr>
    <a:masterClrMapping/>
  </p:clrMapOvr>
  <p:transition spd="slow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Shape 8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事件处理程序的运行环境</a:t>
            </a:r>
          </a:p>
        </p:txBody>
      </p:sp>
      <p:sp>
        <p:nvSpPr>
          <p:cNvPr id="875" name="Shape 8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1.ele.onxxx = function (event) {}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2.obj.addEventListener(type,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程序this指向是dom元素本身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/>
              <a:t>3.obj.attachEvent(‘on’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 marL="731520" lvl="1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程序this指向window</a:t>
            </a:r>
            <a:endParaRPr dirty="0"/>
          </a:p>
          <a:p>
            <a:pPr marL="365760" indent="-365760" defTabSz="306070">
              <a:spcBef>
                <a:spcPts val="3300"/>
              </a:spcBef>
              <a:buBlip>
                <a:blip r:embed="rId1"/>
              </a:buBlip>
              <a:defRPr sz="2680">
                <a:effectLst/>
              </a:defRPr>
            </a:pPr>
            <a:r>
              <a:rPr dirty="0" err="1"/>
              <a:t>封装兼容性的</a:t>
            </a:r>
            <a:r>
              <a:rPr dirty="0"/>
              <a:t> </a:t>
            </a:r>
            <a:r>
              <a:rPr dirty="0" err="1"/>
              <a:t>addEvent</a:t>
            </a:r>
            <a:r>
              <a:rPr dirty="0"/>
              <a:t>(</a:t>
            </a:r>
            <a:r>
              <a:rPr dirty="0" err="1"/>
              <a:t>elem</a:t>
            </a:r>
            <a:r>
              <a:rPr dirty="0"/>
              <a:t>, type, handle);</a:t>
            </a:r>
            <a:r>
              <a:rPr dirty="0" err="1"/>
              <a:t>方法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Shape 8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解除事件处理程序</a:t>
            </a:r>
          </a:p>
        </p:txBody>
      </p:sp>
      <p:sp>
        <p:nvSpPr>
          <p:cNvPr id="878" name="Shape 8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ele.onclick</a:t>
            </a:r>
            <a:r>
              <a:rPr dirty="0"/>
              <a:t> = false/‘’/null;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ele.removeEventListener</a:t>
            </a:r>
            <a:r>
              <a:rPr dirty="0"/>
              <a:t>(type, </a:t>
            </a:r>
            <a:r>
              <a:rPr dirty="0" err="1"/>
              <a:t>fn</a:t>
            </a:r>
            <a:r>
              <a:rPr dirty="0"/>
              <a:t>, false);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ele.detachEvent</a:t>
            </a:r>
            <a:r>
              <a:rPr dirty="0"/>
              <a:t>(‘on’ + type, </a:t>
            </a:r>
            <a:r>
              <a:rPr dirty="0" err="1"/>
              <a:t>fn</a:t>
            </a:r>
            <a:r>
              <a:rPr dirty="0"/>
              <a:t>);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注:若绑定匿名函数，则无法解除</a:t>
            </a:r>
            <a:endParaRPr dirty="0"/>
          </a:p>
        </p:txBody>
      </p:sp>
    </p:spTree>
  </p:cSld>
  <p:clrMapOvr>
    <a:masterClrMapping/>
  </p:clrMapOvr>
  <p:transition spd="slow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Shape 8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事件处理模型 — 事件冒泡、捕获</a:t>
            </a:r>
          </a:p>
        </p:txBody>
      </p:sp>
      <p:sp>
        <p:nvSpPr>
          <p:cNvPr id="881" name="Shape 8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事件冒泡</a:t>
            </a:r>
            <a:r>
              <a:rPr dirty="0"/>
              <a:t>：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结构上（非视觉上）嵌套关系的元素，会存在事件冒泡的功能，即同一事件，自子元素冒泡向父元素</a:t>
            </a:r>
            <a:r>
              <a:rPr dirty="0"/>
              <a:t>。（</a:t>
            </a:r>
            <a:r>
              <a:rPr dirty="0" err="1"/>
              <a:t>自底向上</a:t>
            </a:r>
            <a:r>
              <a:rPr dirty="0"/>
              <a:t>）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事件捕获</a:t>
            </a:r>
            <a:r>
              <a:rPr dirty="0"/>
              <a:t>：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结构上（非视觉上）嵌套关系的元素，会存在事件捕获的功能，即同一事件，自父元素捕获至子元素（事件源元素</a:t>
            </a:r>
            <a:r>
              <a:rPr dirty="0"/>
              <a:t>）。（</a:t>
            </a:r>
            <a:r>
              <a:rPr dirty="0" err="1"/>
              <a:t>自底向上</a:t>
            </a:r>
            <a:r>
              <a:rPr dirty="0"/>
              <a:t>）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IE没有捕获事件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触发顺序，先捕获，后冒泡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focus，blur，change，submit，reset，select</a:t>
            </a:r>
            <a:r>
              <a:rPr dirty="0"/>
              <a:t> </a:t>
            </a:r>
            <a:r>
              <a:rPr dirty="0" err="1"/>
              <a:t>等事件不冒泡</a:t>
            </a:r>
            <a:endParaRPr dirty="0"/>
          </a:p>
        </p:txBody>
      </p:sp>
    </p:spTree>
  </p:cSld>
  <p:clrMapOvr>
    <a:masterClrMapping/>
  </p:clrMapOvr>
  <p:transition spd="slow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Shape 8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取消冒泡和阻止默认事件</a:t>
            </a:r>
          </a:p>
        </p:txBody>
      </p:sp>
      <p:sp>
        <p:nvSpPr>
          <p:cNvPr id="884" name="Shape 8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40030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取消冒泡：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W3C标准 event.stopPropagation();但不支持ie9以下版本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IE独有 event.cancelBubble = true;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封装取消冒泡的函数 stopBubble(event)</a:t>
            </a:r>
          </a:p>
          <a:p>
            <a:pPr marL="240030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阻止默认事件: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默认事件 — 表单提交，a标签跳转，右键菜单等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1.return false;  以对象属性的方式注册的事件才生效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2.event.preventDefault(); W3C标注，IE9以下不兼容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3.event.returnValue = false; 兼容IE</a:t>
            </a:r>
          </a:p>
          <a:p>
            <a:pPr marL="480695" lvl="1" indent="-240030" defTabSz="200660">
              <a:spcBef>
                <a:spcPts val="2200"/>
              </a:spcBef>
              <a:buBlip>
                <a:blip r:embed="rId1"/>
              </a:buBlip>
              <a:defRPr sz="1760">
                <a:effectLst/>
              </a:defRPr>
            </a:pPr>
            <a:r>
              <a:t>封装阻止默认事件的函数 cancelHandler(event);</a:t>
            </a:r>
          </a:p>
        </p:txBody>
      </p:sp>
    </p:spTree>
  </p:cSld>
  <p:clrMapOvr>
    <a:masterClrMapping/>
  </p:clrMapOvr>
  <p:transition spd="slow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Shape 8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事件对象</a:t>
            </a:r>
          </a:p>
        </p:txBody>
      </p:sp>
      <p:sp>
        <p:nvSpPr>
          <p:cNvPr id="887" name="Shape 8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event || </a:t>
            </a:r>
            <a:r>
              <a:rPr dirty="0" err="1"/>
              <a:t>window.event</a:t>
            </a:r>
            <a:r>
              <a:rPr dirty="0"/>
              <a:t> </a:t>
            </a:r>
            <a:r>
              <a:rPr dirty="0" err="1"/>
              <a:t>用于IE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事件源对象</a:t>
            </a:r>
            <a:r>
              <a:rPr dirty="0"/>
              <a:t>: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event.target</a:t>
            </a:r>
            <a:r>
              <a:rPr dirty="0"/>
              <a:t>   </a:t>
            </a:r>
            <a:r>
              <a:rPr dirty="0" err="1"/>
              <a:t>火狐独有的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event.srcElement</a:t>
            </a:r>
            <a:r>
              <a:rPr dirty="0"/>
              <a:t>  </a:t>
            </a:r>
            <a:r>
              <a:rPr dirty="0" err="1"/>
              <a:t>Ie独有的</a:t>
            </a:r>
            <a:endParaRPr dirty="0"/>
          </a:p>
          <a:p>
            <a:pPr marL="829945" lvl="1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这俩chrome都有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兼容性写法</a:t>
            </a:r>
            <a:endParaRPr dirty="0"/>
          </a:p>
        </p:txBody>
      </p:sp>
    </p:spTree>
  </p:cSld>
  <p:clrMapOvr>
    <a:masterClrMapping/>
  </p:clrMapOvr>
  <p:transition spd="slow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js基本语法</a:t>
            </a:r>
          </a:p>
        </p:txBody>
      </p:sp>
      <p:sp>
        <p:nvSpPr>
          <p:cNvPr id="192" name="Shape 1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变量(variable)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变量声明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声明、赋值分解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单一var声明法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命名规则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1.变量名必须以英文字母、_、$ 开头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2.变量名可以包括英文字母、_、$、数字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3.不可以用系统的关键字、保留字作为变量名</a:t>
            </a:r>
          </a:p>
        </p:txBody>
      </p:sp>
    </p:spTree>
  </p:cSld>
  <p:clrMapOvr>
    <a:masterClrMapping/>
  </p:clrMapOvr>
  <p:transition spd="slow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Shape 8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事件委托</a:t>
            </a:r>
          </a:p>
        </p:txBody>
      </p:sp>
      <p:sp>
        <p:nvSpPr>
          <p:cNvPr id="890" name="Shape 8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利用事件冒泡，和事件源对象进行处理</a:t>
            </a:r>
          </a:p>
          <a:p>
            <a:pPr marL="502285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优点：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1. 性能 不需要循环所有的元素一个个绑定事件</a:t>
            </a:r>
          </a:p>
          <a:p>
            <a:pPr marL="1004570" lvl="1" indent="-502285" defTabSz="420370">
              <a:spcBef>
                <a:spcPts val="4600"/>
              </a:spcBef>
              <a:buBlip>
                <a:blip r:embed="rId1"/>
              </a:buBlip>
              <a:defRPr sz="3680">
                <a:effectLst/>
              </a:defRPr>
            </a:pPr>
            <a:r>
              <a:t>2. 灵活 当有新的子元素时不需要重新绑定事件</a:t>
            </a:r>
          </a:p>
        </p:txBody>
      </p:sp>
    </p:spTree>
  </p:cSld>
  <p:clrMapOvr>
    <a:masterClrMapping/>
  </p:clrMapOvr>
  <p:transition spd="slow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Shape 8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3" name="Shape 8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鼠标事件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click、mousedown、mousemove、mouseup、contextmenu、mouseover、mouseout</a:t>
            </a:r>
            <a:r>
              <a:rPr lang="zh-CN" altLang="en-US" dirty="0"/>
              <a:t>、</a:t>
            </a:r>
            <a:r>
              <a:rPr lang="en-US" altLang="zh-CN" dirty="0"/>
              <a:t> </a:t>
            </a:r>
            <a:r>
              <a:rPr lang="en-US" altLang="zh-CN" dirty="0" err="1"/>
              <a:t>mouseenter</a:t>
            </a:r>
            <a:r>
              <a:rPr lang="en-US" altLang="zh-CN" dirty="0"/>
              <a:t> </a:t>
            </a:r>
            <a:r>
              <a:rPr lang="en-US" altLang="zh-CN" dirty="0" err="1"/>
              <a:t>mouseleave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用button来区分鼠标的按键，0/1/2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/>
              <a:t>DOM3标准规定:click事件只能监听左键,只能通过mousedown 和 </a:t>
            </a:r>
            <a:r>
              <a:rPr dirty="0" err="1"/>
              <a:t>mouseup来判断鼠标键</a:t>
            </a:r>
            <a:endParaRPr dirty="0"/>
          </a:p>
          <a:p>
            <a:pPr marL="415290" indent="-415290" defTabSz="347345">
              <a:spcBef>
                <a:spcPts val="3800"/>
              </a:spcBef>
              <a:buBlip>
                <a:blip r:embed="rId1"/>
              </a:buBlip>
              <a:defRPr sz="3040">
                <a:effectLst/>
              </a:defRPr>
            </a:pPr>
            <a:r>
              <a:rPr dirty="0" err="1"/>
              <a:t>如何解决mousedown和click的冲突</a:t>
            </a:r>
            <a:endParaRPr dirty="0"/>
          </a:p>
        </p:txBody>
      </p:sp>
    </p:spTree>
  </p:cSld>
  <p:clrMapOvr>
    <a:masterClrMapping/>
  </p:clrMapOvr>
  <p:transition spd="slow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Shape 8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事件练习</a:t>
            </a:r>
          </a:p>
        </p:txBody>
      </p:sp>
      <p:sp>
        <p:nvSpPr>
          <p:cNvPr id="896" name="Shape 896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拖拽应用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应用 mousedown mousemove mouseup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随机移动的方块</a:t>
            </a:r>
          </a:p>
          <a:p>
            <a:pPr marL="546100" indent="-546100" algn="l">
              <a:spcBef>
                <a:spcPts val="5000"/>
              </a:spcBef>
              <a:buSzPct val="35000"/>
              <a:buBlip>
                <a:blip r:embed="rId1"/>
              </a:buBlip>
              <a:defRPr sz="4000">
                <a:effectLst/>
              </a:defRPr>
            </a:pPr>
            <a:r>
              <a:t>mouseover </a:t>
            </a:r>
          </a:p>
        </p:txBody>
      </p:sp>
    </p:spTree>
  </p:cSld>
  <p:clrMapOvr>
    <a:masterClrMapping/>
  </p:clrMapOvr>
  <p:transition spd="slow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Shape 8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899" name="Shape 8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键盘事件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keyup keypress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&gt; keypress &gt; keyup</a:t>
            </a:r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keydown和keypress的区别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keydown 可以响应任意键盘按键，keypress只可以相应字符类键盘按键</a:t>
            </a:r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t>keypress返回ASCII码，可以转换成相应字符</a:t>
            </a:r>
          </a:p>
        </p:txBody>
      </p:sp>
    </p:spTree>
  </p:cSld>
  <p:clrMapOvr>
    <a:masterClrMapping/>
  </p:clrMapOvr>
  <p:transition spd="slow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" name="Shape 9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2" name="Shape 9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文本操作事件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input,focus,blur,change</a:t>
            </a:r>
          </a:p>
        </p:txBody>
      </p:sp>
    </p:spTree>
  </p:cSld>
  <p:clrMapOvr>
    <a:masterClrMapping/>
  </p:clrMapOvr>
  <p:transition spd="slow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" name="Shape 9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事件分类</a:t>
            </a:r>
          </a:p>
        </p:txBody>
      </p:sp>
      <p:sp>
        <p:nvSpPr>
          <p:cNvPr id="905" name="Shape 9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窗体操作类(window上的事件)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scroll load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小练习:fixed定位 js兼容版</a:t>
            </a:r>
          </a:p>
        </p:txBody>
      </p:sp>
    </p:spTree>
  </p:cSld>
  <p:clrMapOvr>
    <a:masterClrMapping/>
  </p:clrMapOvr>
  <p:transition spd="slow"/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7" name="Shape 9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908" name="Shape 9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1.完善轮播图，加按钮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2.提(qie)取密码框的密码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3.输入框功能完善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4.贪食蛇游戏</a:t>
            </a:r>
          </a:p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5.扫雷游戏</a:t>
            </a:r>
          </a:p>
        </p:txBody>
      </p:sp>
    </p:spTree>
  </p:cSld>
  <p:clrMapOvr>
    <a:masterClrMapping/>
  </p:clrMapOvr>
  <p:transition spd="slow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Shape 9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json</a:t>
            </a:r>
          </a:p>
        </p:txBody>
      </p:sp>
      <p:sp>
        <p:nvSpPr>
          <p:cNvPr id="911" name="Shape 9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JSON是一种传输数据的格式（以对象为样板，本质上就是对象，但用途有区别，对象就是本地用的，json是用来传输的）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JSON.parse();  string — &gt; json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JSON.stringify(); json — &gt; string</a:t>
            </a:r>
          </a:p>
        </p:txBody>
      </p:sp>
    </p:spTree>
  </p:cSld>
  <p:clrMapOvr>
    <a:masterClrMapping/>
  </p:clrMapOvr>
  <p:transition spd="slow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Shape 9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4" name="Shape 9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js加载的缺点：加载工具方法没必要阻塞文档，过得js加载会影响页面效率，一旦网速不好，那么整个网站将等待js加载而不进行后续渲染等工作。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有些工具方法需要按需加载，用到再加载，不用不加载，。</a:t>
            </a:r>
          </a:p>
        </p:txBody>
      </p:sp>
    </p:spTree>
  </p:cSld>
  <p:clrMapOvr>
    <a:masterClrMapping/>
  </p:clrMapOvr>
  <p:transition spd="slow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6" name="Shape 9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异步加载js</a:t>
            </a:r>
          </a:p>
        </p:txBody>
      </p:sp>
      <p:sp>
        <p:nvSpPr>
          <p:cNvPr id="917" name="Shape 9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98780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t>javascript</a:t>
            </a:r>
            <a:r>
              <a:rPr dirty="0"/>
              <a:t> </a:t>
            </a:r>
            <a:r>
              <a:rPr dirty="0" err="1"/>
              <a:t>异步加载</a:t>
            </a:r>
            <a:r>
              <a:rPr dirty="0"/>
              <a:t> 的 </a:t>
            </a:r>
            <a:r>
              <a:rPr dirty="0" err="1"/>
              <a:t>三种方案</a:t>
            </a:r>
            <a:endParaRPr dirty="0"/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1.defer </a:t>
            </a:r>
            <a:r>
              <a:rPr dirty="0" err="1"/>
              <a:t>异步加载，但要等到dom文档全部解析完才会被执行。只有IE能用</a:t>
            </a:r>
            <a:r>
              <a:rPr dirty="0"/>
              <a:t>。</a:t>
            </a:r>
            <a:endParaRPr dirty="0"/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2.async </a:t>
            </a:r>
            <a:r>
              <a:rPr dirty="0" err="1"/>
              <a:t>异步加载，加载完就执行，async只能加载外部脚本，不能把js写在script</a:t>
            </a:r>
            <a:r>
              <a:rPr dirty="0"/>
              <a:t> </a:t>
            </a:r>
            <a:r>
              <a:rPr dirty="0" err="1"/>
              <a:t>标签里</a:t>
            </a:r>
            <a:r>
              <a:rPr dirty="0"/>
              <a:t>。</a:t>
            </a:r>
            <a:endParaRPr dirty="0"/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1.2 </a:t>
            </a:r>
            <a:r>
              <a:rPr dirty="0" err="1"/>
              <a:t>执行时也不阻塞页面</a:t>
            </a:r>
            <a:endParaRPr dirty="0"/>
          </a:p>
          <a:p>
            <a:pPr marL="797560" lvl="1" indent="-398780" defTabSz="333375">
              <a:spcBef>
                <a:spcPts val="3600"/>
              </a:spcBef>
              <a:buBlip>
                <a:blip r:embed="rId1"/>
              </a:buBlip>
              <a:defRPr sz="2920">
                <a:effectLst/>
              </a:defRPr>
            </a:pPr>
            <a:r>
              <a:rPr dirty="0"/>
              <a:t>3.创建script，插入到DOM中，加载完毕后callBack，</a:t>
            </a:r>
            <a:endParaRPr dirty="0"/>
          </a:p>
        </p:txBody>
      </p:sp>
    </p:spTree>
  </p:cSld>
  <p:clrMapOvr>
    <a:masterClrMapping/>
  </p:clrMapOvr>
  <p:transition spd="slow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529c07c000014f5103080447.jpg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5417" y="409780"/>
            <a:ext cx="6155893" cy="893404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Shape 9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js加载时间线</a:t>
            </a:r>
          </a:p>
        </p:txBody>
      </p:sp>
      <p:sp>
        <p:nvSpPr>
          <p:cNvPr id="920" name="Shape 9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25000" lnSpcReduction="20000"/>
          </a:bodyPr>
          <a:lstStyle/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 err="1"/>
              <a:t>js时间线</a:t>
            </a:r>
            <a:endParaRPr dirty="0"/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/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1、创建Document对象，开始解析web页面。解析HTML元素和他们的文本内容后添加Element对象和Text节点到文档中。这个阶段document.readyState = 'loading'。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2、遇到link外部css，创建线程加载，并继续解析文档。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3、遇到script外部js，并且没有设置async、defer，浏览器加载，并阻塞，等待js加载完成并执行该脚本，然后继续解析文档。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4、遇到script外部js，并且设置有async、defer，浏览器创建线程加载，并继续解析文档。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 err="1"/>
              <a:t>对于async属性的脚本，脚本加载完成后立即执行</a:t>
            </a:r>
            <a:r>
              <a:rPr dirty="0"/>
              <a:t>。（</a:t>
            </a:r>
            <a:r>
              <a:rPr dirty="0" err="1"/>
              <a:t>异步禁止使用document.write</a:t>
            </a:r>
            <a:r>
              <a:rPr dirty="0"/>
              <a:t>()）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5、遇到img等，先正常解析dom结构，然后浏览器异步加载src，并继续解析文档。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lang="en-US" altLang="zh-CN" baseline="-25000" dirty="0">
                <a:latin typeface="Helvetica Neue"/>
                <a:ea typeface="Helvetica Neue"/>
                <a:cs typeface="Helvetica Neue"/>
                <a:sym typeface="Helvetica Neue"/>
              </a:rPr>
              <a:t>=</a:t>
            </a:r>
            <a:endParaRPr baseline="-250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6、当文档解析完成，document.readyState = 'interactive'。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7、文档解析完成后，所有设置有defer的脚本会按照顺序执行。（</a:t>
            </a:r>
            <a:r>
              <a:rPr dirty="0" err="1"/>
              <a:t>注意与async的不同,但同样禁止使用document.write</a:t>
            </a:r>
            <a:r>
              <a:rPr dirty="0"/>
              <a:t>()）;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8、document对象触发DOMContentLoaded事件，这也标志着程序执行从同步脚本执行阶段，转化为事件驱动阶段。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9、当所有async的脚本加载完成并执行后、img等加载完成后，document.readyState = 'complete'，</a:t>
            </a:r>
            <a:r>
              <a:rPr dirty="0" err="1"/>
              <a:t>window对象触发load事件</a:t>
            </a:r>
            <a:r>
              <a:rPr dirty="0"/>
              <a:t>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r>
              <a:rPr dirty="0"/>
              <a:t>10、从此，以异步响应方式处理用户输入、网络事件等。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indent="0" defTabSz="301625">
              <a:lnSpc>
                <a:spcPts val="3000"/>
              </a:lnSpc>
              <a:spcBef>
                <a:spcPts val="0"/>
              </a:spcBef>
              <a:buSzTx/>
              <a:buNone/>
              <a:defRPr sz="1320">
                <a:solidFill>
                  <a:srgbClr val="000000"/>
                </a:solidFill>
                <a:effectLst/>
                <a:latin typeface="Verdana" panose="020B0604030504040204"/>
                <a:ea typeface="Verdana" panose="020B0604030504040204"/>
                <a:cs typeface="Verdana" panose="020B0604030504040204"/>
                <a:sym typeface="Verdana" panose="020B0604030504040204"/>
              </a:defRPr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p:transition spd="slow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Shape 9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3" name="Shape 9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定义：Browser</a:t>
            </a:r>
            <a:r>
              <a:rPr dirty="0"/>
              <a:t> Object </a:t>
            </a:r>
            <a:r>
              <a:rPr dirty="0" err="1"/>
              <a:t>Model，定义了操作浏览器的接口</a:t>
            </a:r>
            <a:endParaRPr dirty="0"/>
          </a:p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BOM对象</a:t>
            </a:r>
            <a:r>
              <a:rPr dirty="0"/>
              <a:t>: Window, </a:t>
            </a:r>
            <a:r>
              <a:rPr dirty="0" err="1"/>
              <a:t>History,Navigator,Screen</a:t>
            </a:r>
            <a:r>
              <a:rPr dirty="0"/>
              <a:t>, </a:t>
            </a:r>
            <a:r>
              <a:rPr dirty="0" err="1"/>
              <a:t>Location等</a:t>
            </a:r>
            <a:endParaRPr dirty="0"/>
          </a:p>
          <a:p>
            <a:pPr marL="513080" indent="-513080" defTabSz="429260">
              <a:spcBef>
                <a:spcPts val="4700"/>
              </a:spcBef>
              <a:buBlip>
                <a:blip r:embed="rId1"/>
              </a:buBlip>
              <a:defRPr sz="3760">
                <a:effectLst/>
              </a:defRPr>
            </a:pPr>
            <a:r>
              <a:rPr dirty="0" err="1"/>
              <a:t>由于浏览器厂商的不同，Bom对象的兼容性极低。一般情况下，我只用其中的部分功能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5" name="Shape 9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6" name="Shape 9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Window</a:t>
            </a:r>
          </a:p>
        </p:txBody>
      </p:sp>
    </p:spTree>
  </p:cSld>
  <p:clrMapOvr>
    <a:masterClrMapping/>
  </p:clrMapOvr>
  <p:transition spd="slow"/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8" name="Shape 9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29" name="Shape 9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History对象</a:t>
            </a:r>
          </a:p>
        </p:txBody>
      </p:sp>
    </p:spTree>
  </p:cSld>
  <p:clrMapOvr>
    <a:masterClrMapping/>
  </p:clrMapOvr>
  <p:transition spd="slow"/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Shape 9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2" name="Shape 9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Navigator对象</a:t>
            </a:r>
            <a:endParaRPr dirty="0"/>
          </a:p>
          <a:p>
            <a:pPr>
              <a:defRPr>
                <a:effectLst/>
              </a:defRPr>
            </a:pPr>
            <a:r>
              <a:rPr lang="en-US" altLang="zh-CN" u="sng" dirty="0">
                <a:hlinkClick r:id="rId2"/>
              </a:rPr>
              <a:t>http://www.w3school.com.cn/jsref/dom_obj_navigator.asp</a:t>
            </a:r>
            <a:endParaRPr lang="en-US" altLang="zh-CN" u="sng" dirty="0">
              <a:hlinkClick r:id="rId2"/>
            </a:endParaRPr>
          </a:p>
        </p:txBody>
      </p:sp>
    </p:spTree>
  </p:cSld>
  <p:clrMapOvr>
    <a:masterClrMapping/>
  </p:clrMapOvr>
  <p:transition spd="slow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4" name="Shape 9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5" name="Shape 93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Screen对象</a:t>
            </a:r>
          </a:p>
        </p:txBody>
      </p:sp>
    </p:spTree>
  </p:cSld>
  <p:clrMapOvr>
    <a:masterClrMapping/>
  </p:clrMapOvr>
  <p:transition spd="slow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7" name="Shape 9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BOM</a:t>
            </a:r>
          </a:p>
        </p:txBody>
      </p:sp>
      <p:sp>
        <p:nvSpPr>
          <p:cNvPr id="938" name="Shape 9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08000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Location对象</a:t>
            </a:r>
          </a:p>
          <a:p>
            <a:pPr marL="1016000" lvl="1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location.hash</a:t>
            </a:r>
          </a:p>
          <a:p>
            <a:pPr marL="1523365" lvl="2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“#”后是对浏览器操作的，对服务器无效，实际发出的请求也不包含”#”后面的部分</a:t>
            </a:r>
          </a:p>
          <a:p>
            <a:pPr marL="1523365" lvl="2" indent="-508000" defTabSz="424815">
              <a:spcBef>
                <a:spcPts val="4600"/>
              </a:spcBef>
              <a:buBlip>
                <a:blip r:embed="rId1"/>
              </a:buBlip>
              <a:defRPr sz="3720">
                <a:effectLst/>
              </a:defRPr>
            </a:pPr>
            <a:r>
              <a:t>“#”被算作历史记录</a:t>
            </a:r>
          </a:p>
        </p:txBody>
      </p:sp>
    </p:spTree>
  </p:cSld>
  <p:clrMapOvr>
    <a:masterClrMapping/>
  </p:clrMapOvr>
  <p:transition spd="slow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0" name="Shape 94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课前补充</a:t>
            </a:r>
          </a:p>
        </p:txBody>
      </p:sp>
      <p:sp>
        <p:nvSpPr>
          <p:cNvPr id="941" name="Shape 94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转义字符 “\”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多行字符串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字符串换行符\n</a:t>
            </a:r>
          </a:p>
        </p:txBody>
      </p:sp>
    </p:spTree>
  </p:cSld>
  <p:clrMapOvr>
    <a:masterClrMapping/>
  </p:clrMapOvr>
  <p:transition spd="slow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Shape 94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4" name="Shape 94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正则表达式的作用：匹配特殊字符或有特殊搭配原则的字符的最佳选择。</a:t>
            </a:r>
          </a:p>
        </p:txBody>
      </p:sp>
    </p:spTree>
  </p:cSld>
  <p:clrMapOvr>
    <a:masterClrMapping/>
  </p:clrMapOvr>
  <p:transition spd="slow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Shape 94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RegExp</a:t>
            </a:r>
          </a:p>
        </p:txBody>
      </p:sp>
      <p:sp>
        <p:nvSpPr>
          <p:cNvPr id="947" name="Shape 94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两种创建方式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直接量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new RegExp();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个人推荐用直接量</a:t>
            </a:r>
          </a:p>
        </p:txBody>
      </p:sp>
    </p:spTree>
  </p:cSld>
  <p:clrMapOvr>
    <a:masterClrMapping/>
  </p:clrMapOvr>
  <p:transition spd="slow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197" name="Shape 19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18795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值类型</a:t>
            </a:r>
            <a:endParaRPr dirty="0"/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不可改变的原始值（栈数据</a:t>
            </a:r>
            <a:r>
              <a:rPr dirty="0"/>
              <a:t>）</a:t>
            </a:r>
            <a:endParaRPr dirty="0"/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Number,String,Boolean,undefined,null</a:t>
            </a:r>
            <a:endParaRPr dirty="0"/>
          </a:p>
          <a:p>
            <a:pPr marL="1037590" lvl="1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 err="1"/>
              <a:t>引用值（堆数据</a:t>
            </a:r>
            <a:r>
              <a:rPr dirty="0"/>
              <a:t>）</a:t>
            </a:r>
            <a:endParaRPr dirty="0"/>
          </a:p>
          <a:p>
            <a:pPr marL="1556385" lvl="2" indent="-518795" defTabSz="434340">
              <a:spcBef>
                <a:spcPts val="4700"/>
              </a:spcBef>
              <a:buBlip>
                <a:blip r:embed="rId1"/>
              </a:buBlip>
              <a:defRPr sz="3800">
                <a:effectLst/>
              </a:defRPr>
            </a:pPr>
            <a:r>
              <a:rPr dirty="0"/>
              <a:t>array, object, function</a:t>
            </a:r>
            <a:endParaRPr dirty="0"/>
          </a:p>
        </p:txBody>
      </p:sp>
    </p:spTree>
  </p:cSld>
  <p:clrMapOvr>
    <a:masterClrMapping/>
  </p:clrMapOvr>
  <p:transition spd="slow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9" name="Shape 9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0" name="Shape 95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1.渲染模式</a:t>
            </a:r>
          </a:p>
          <a:p>
            <a:pPr marL="0" indent="0">
              <a:spcBef>
                <a:spcPts val="0"/>
              </a:spcBef>
              <a:buSzTx/>
              <a:buNone/>
              <a:defRPr sz="22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在多年以前（IE6诞生以前），各浏览器都处于各自比较封闭的发展中（基本没有兼容性可谈）。随着WEB的发展，兼容性问题的解决越来越显得迫切，随即，各浏览器厂商发布了按照标准模式（遵循各厂商制定的统一标准）工作的浏览器，比如IE6就是其中之一。但是考虑到以前建设的网站并不支持标准模式，所以各浏览器在加入标准模式的同时也保留了混杂模式（即以前那种未按照统一标准工作的模式，也叫怪异模式）。</a:t>
            </a:r>
          </a:p>
        </p:txBody>
      </p:sp>
    </p:spTree>
  </p:cSld>
  <p:clrMapOvr>
    <a:masterClrMapping/>
  </p:clrMapOvr>
  <p:transition spd="slow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Shape 95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Doctype</a:t>
            </a:r>
          </a:p>
        </p:txBody>
      </p:sp>
      <p:sp>
        <p:nvSpPr>
          <p:cNvPr id="953" name="Shape 95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三种标准模式的写法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1.&lt;!DOCTYPE html&gt;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2.&lt;!DOCTYPE HTML PUBLIC "-//W3C//DTD HTML 4.01//EN" "http://www.w3.org/TR/html4/strict.dtd"&gt;</a:t>
            </a:r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323333"/>
                </a:solidFill>
                <a:effectLst/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3.&lt;!DOCTYPE html PUBLIC "-//W3C//DTD XHTML 1.0 Strict//EN" "http://www.w3.org/TR/xhtml1/DTD/xhtml1-strict.dtd"&gt;</a:t>
            </a:r>
          </a:p>
        </p:txBody>
      </p:sp>
    </p:spTree>
  </p:cSld>
  <p:clrMapOvr>
    <a:masterClrMapping/>
  </p:clrMapOvr>
  <p:transition spd="slow"/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Shape 95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6" name="Shape 95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/>
              <a:t>&lt;label&gt;   for </a:t>
            </a:r>
            <a:r>
              <a:rPr dirty="0" err="1"/>
              <a:t>属性</a:t>
            </a:r>
            <a:r>
              <a:rPr dirty="0"/>
              <a:t>  —  &gt; </a:t>
            </a:r>
            <a:r>
              <a:rPr dirty="0" err="1"/>
              <a:t>js中表示htmlFor</a:t>
            </a:r>
            <a:endParaRPr dirty="0"/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属性映射</a:t>
            </a:r>
            <a:r>
              <a:rPr dirty="0"/>
              <a:t> </a:t>
            </a:r>
            <a:r>
              <a:rPr dirty="0" err="1"/>
              <a:t>HTML属性</a:t>
            </a:r>
            <a:r>
              <a:rPr dirty="0"/>
              <a:t> </a:t>
            </a:r>
            <a:r>
              <a:rPr dirty="0" err="1"/>
              <a:t>映射到Element属性</a:t>
            </a:r>
            <a:endParaRPr dirty="0"/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讲事件的时候，阻止默认事件记得要拿form提交举例，阻止提交，也要拿a举例，组织跳转</a:t>
            </a:r>
            <a:r>
              <a:rPr dirty="0"/>
              <a:t>—&gt;</a:t>
            </a:r>
            <a:r>
              <a:rPr dirty="0" err="1"/>
              <a:t>同时引出javascript:void</a:t>
            </a:r>
            <a:r>
              <a:rPr dirty="0"/>
              <a:t>(0);</a:t>
            </a:r>
            <a:endParaRPr dirty="0"/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img图片预加载</a:t>
            </a:r>
            <a:endParaRPr dirty="0"/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byClassName</a:t>
            </a:r>
            <a:r>
              <a:rPr dirty="0"/>
              <a:t> </a:t>
            </a:r>
            <a:r>
              <a:rPr dirty="0" err="1"/>
              <a:t>自己定义的写法还没写呢</a:t>
            </a:r>
            <a:endParaRPr dirty="0"/>
          </a:p>
          <a:p>
            <a:pPr marL="371475" indent="-371475" defTabSz="310515">
              <a:spcBef>
                <a:spcPts val="3400"/>
              </a:spcBef>
              <a:buBlip>
                <a:blip r:embed="rId1"/>
              </a:buBlip>
              <a:defRPr sz="2720">
                <a:effectLst/>
              </a:defRPr>
            </a:pPr>
            <a:r>
              <a:rPr dirty="0" err="1"/>
              <a:t>Math.random</a:t>
            </a:r>
            <a:r>
              <a:rPr dirty="0"/>
              <a:t>() </a:t>
            </a:r>
            <a:r>
              <a:rPr dirty="0" err="1"/>
              <a:t>和彩票程序</a:t>
            </a:r>
            <a:r>
              <a:rPr dirty="0"/>
              <a:t>  0-36的随机数</a:t>
            </a:r>
            <a:endParaRPr dirty="0"/>
          </a:p>
        </p:txBody>
      </p:sp>
    </p:spTree>
  </p:cSld>
  <p:clrMapOvr>
    <a:masterClrMapping/>
  </p:clrMapOvr>
  <p:transition spd="slow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Shape 9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待穿插知识点</a:t>
            </a:r>
          </a:p>
        </p:txBody>
      </p:sp>
      <p:sp>
        <p:nvSpPr>
          <p:cNvPr id="959" name="Shape 9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文档碎片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cdn</a:t>
            </a:r>
            <a:endParaRPr dirty="0"/>
          </a:p>
        </p:txBody>
      </p:sp>
    </p:spTree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/>
        </p:nvSpPr>
        <p:spPr>
          <a:xfrm>
            <a:off x="2131248" y="1674615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00" name="Shape 200"/>
          <p:cNvSpPr/>
          <p:nvPr/>
        </p:nvSpPr>
        <p:spPr>
          <a:xfrm>
            <a:off x="2592573" y="746961"/>
            <a:ext cx="1525906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栈(stack)</a:t>
            </a:r>
            <a:endParaRPr dirty="0"/>
          </a:p>
        </p:txBody>
      </p:sp>
      <p:sp>
        <p:nvSpPr>
          <p:cNvPr id="201" name="Shape 201"/>
          <p:cNvSpPr/>
          <p:nvPr/>
        </p:nvSpPr>
        <p:spPr>
          <a:xfrm>
            <a:off x="8963212" y="746961"/>
            <a:ext cx="1511809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堆(heap)</a:t>
            </a:r>
          </a:p>
        </p:txBody>
      </p:sp>
      <p:sp>
        <p:nvSpPr>
          <p:cNvPr id="202" name="Shape 202"/>
          <p:cNvSpPr/>
          <p:nvPr/>
        </p:nvSpPr>
        <p:spPr>
          <a:xfrm>
            <a:off x="2131248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2131248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4" name="Shape 204"/>
          <p:cNvSpPr/>
          <p:nvPr/>
        </p:nvSpPr>
        <p:spPr>
          <a:xfrm>
            <a:off x="2131248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5" name="Shape 205"/>
          <p:cNvSpPr/>
          <p:nvPr/>
        </p:nvSpPr>
        <p:spPr>
          <a:xfrm>
            <a:off x="2131248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6" name="Shape 206"/>
          <p:cNvSpPr/>
          <p:nvPr/>
        </p:nvSpPr>
        <p:spPr>
          <a:xfrm>
            <a:off x="2131248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7" name="Shape 207"/>
          <p:cNvSpPr/>
          <p:nvPr/>
        </p:nvSpPr>
        <p:spPr>
          <a:xfrm>
            <a:off x="2131248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8" name="Shape 208"/>
          <p:cNvSpPr/>
          <p:nvPr/>
        </p:nvSpPr>
        <p:spPr>
          <a:xfrm>
            <a:off x="2131248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09" name="Shape 209"/>
          <p:cNvSpPr/>
          <p:nvPr/>
        </p:nvSpPr>
        <p:spPr>
          <a:xfrm>
            <a:off x="2131248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0" name="Shape 210"/>
          <p:cNvSpPr/>
          <p:nvPr/>
        </p:nvSpPr>
        <p:spPr>
          <a:xfrm>
            <a:off x="2131248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1" name="Shape 211"/>
          <p:cNvSpPr/>
          <p:nvPr/>
        </p:nvSpPr>
        <p:spPr>
          <a:xfrm>
            <a:off x="2131248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2" name="Shape 212"/>
          <p:cNvSpPr/>
          <p:nvPr/>
        </p:nvSpPr>
        <p:spPr>
          <a:xfrm>
            <a:off x="8424199" y="1565684"/>
            <a:ext cx="2589833" cy="7091744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  <a:endParaRPr dirty="0"/>
          </a:p>
        </p:txBody>
      </p:sp>
      <p:sp>
        <p:nvSpPr>
          <p:cNvPr id="213" name="Shape 213"/>
          <p:cNvSpPr/>
          <p:nvPr/>
        </p:nvSpPr>
        <p:spPr>
          <a:xfrm>
            <a:off x="8451552" y="235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4" name="Shape 214"/>
          <p:cNvSpPr/>
          <p:nvPr/>
        </p:nvSpPr>
        <p:spPr>
          <a:xfrm>
            <a:off x="8451552" y="489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5" name="Shape 215"/>
          <p:cNvSpPr/>
          <p:nvPr/>
        </p:nvSpPr>
        <p:spPr>
          <a:xfrm>
            <a:off x="8451552" y="426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6" name="Shape 216"/>
          <p:cNvSpPr/>
          <p:nvPr/>
        </p:nvSpPr>
        <p:spPr>
          <a:xfrm>
            <a:off x="8451552" y="3627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8451552" y="2992275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8" name="Shape 218"/>
          <p:cNvSpPr/>
          <p:nvPr/>
        </p:nvSpPr>
        <p:spPr>
          <a:xfrm>
            <a:off x="8451552" y="553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19" name="Shape 219"/>
          <p:cNvSpPr/>
          <p:nvPr/>
        </p:nvSpPr>
        <p:spPr>
          <a:xfrm>
            <a:off x="8451552" y="807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0" name="Shape 220"/>
          <p:cNvSpPr/>
          <p:nvPr/>
        </p:nvSpPr>
        <p:spPr>
          <a:xfrm>
            <a:off x="8451552" y="743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1" name="Shape 221"/>
          <p:cNvSpPr/>
          <p:nvPr/>
        </p:nvSpPr>
        <p:spPr>
          <a:xfrm>
            <a:off x="8451552" y="6802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2" name="Shape 222"/>
          <p:cNvSpPr/>
          <p:nvPr/>
        </p:nvSpPr>
        <p:spPr>
          <a:xfrm>
            <a:off x="8451552" y="6167274"/>
            <a:ext cx="253512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223" name="Shape 223"/>
          <p:cNvSpPr/>
          <p:nvPr/>
        </p:nvSpPr>
        <p:spPr>
          <a:xfrm>
            <a:off x="1167489" y="1781458"/>
            <a:ext cx="543418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cst</a:t>
            </a:r>
            <a:endParaRPr dirty="0"/>
          </a:p>
        </p:txBody>
      </p:sp>
      <p:sp>
        <p:nvSpPr>
          <p:cNvPr id="224" name="Shape 224"/>
          <p:cNvSpPr/>
          <p:nvPr/>
        </p:nvSpPr>
        <p:spPr>
          <a:xfrm>
            <a:off x="1228402" y="2416324"/>
            <a:ext cx="421590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lang="en-US" dirty="0" err="1"/>
              <a:t>zx</a:t>
            </a:r>
            <a:endParaRPr dirty="0"/>
          </a:p>
        </p:txBody>
      </p:sp>
      <p:sp>
        <p:nvSpPr>
          <p:cNvPr id="225" name="Shape 225"/>
          <p:cNvSpPr/>
          <p:nvPr/>
        </p:nvSpPr>
        <p:spPr>
          <a:xfrm>
            <a:off x="958372" y="304537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26" name="Shape 226"/>
          <p:cNvSpPr/>
          <p:nvPr/>
        </p:nvSpPr>
        <p:spPr>
          <a:xfrm>
            <a:off x="958372" y="3673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27" name="Shape 227"/>
          <p:cNvSpPr/>
          <p:nvPr/>
        </p:nvSpPr>
        <p:spPr>
          <a:xfrm>
            <a:off x="958372" y="430594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28" name="Shape 228"/>
          <p:cNvSpPr/>
          <p:nvPr/>
        </p:nvSpPr>
        <p:spPr>
          <a:xfrm>
            <a:off x="958372" y="4940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29" name="Shape 229"/>
          <p:cNvSpPr/>
          <p:nvPr/>
        </p:nvSpPr>
        <p:spPr>
          <a:xfrm>
            <a:off x="958372" y="5568718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0" name="Shape 230"/>
          <p:cNvSpPr/>
          <p:nvPr/>
        </p:nvSpPr>
        <p:spPr>
          <a:xfrm>
            <a:off x="958372" y="6196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1" name="Shape 231"/>
          <p:cNvSpPr/>
          <p:nvPr/>
        </p:nvSpPr>
        <p:spPr>
          <a:xfrm>
            <a:off x="958372" y="6845806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2" name="Shape 232"/>
          <p:cNvSpPr/>
          <p:nvPr/>
        </p:nvSpPr>
        <p:spPr>
          <a:xfrm>
            <a:off x="958372" y="747371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3" name="Shape 233"/>
          <p:cNvSpPr/>
          <p:nvPr/>
        </p:nvSpPr>
        <p:spPr>
          <a:xfrm>
            <a:off x="958372" y="8101632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1001</a:t>
            </a:r>
          </a:p>
        </p:txBody>
      </p:sp>
      <p:sp>
        <p:nvSpPr>
          <p:cNvPr id="234" name="Shape 234"/>
          <p:cNvSpPr/>
          <p:nvPr/>
        </p:nvSpPr>
        <p:spPr>
          <a:xfrm>
            <a:off x="7232938" y="1781289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rPr dirty="0"/>
              <a:t>1001</a:t>
            </a:r>
            <a:endParaRPr dirty="0"/>
          </a:p>
        </p:txBody>
      </p:sp>
      <p:sp>
        <p:nvSpPr>
          <p:cNvPr id="235" name="Shape 235"/>
          <p:cNvSpPr/>
          <p:nvPr/>
        </p:nvSpPr>
        <p:spPr>
          <a:xfrm>
            <a:off x="7232938" y="2416155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1002</a:t>
            </a:r>
          </a:p>
        </p:txBody>
      </p:sp>
      <p:sp>
        <p:nvSpPr>
          <p:cNvPr id="236" name="Shape 236"/>
          <p:cNvSpPr/>
          <p:nvPr/>
        </p:nvSpPr>
        <p:spPr>
          <a:xfrm>
            <a:off x="7232938" y="304406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1003</a:t>
            </a:r>
          </a:p>
        </p:txBody>
      </p:sp>
      <p:sp>
        <p:nvSpPr>
          <p:cNvPr id="237" name="Shape 237"/>
          <p:cNvSpPr/>
          <p:nvPr/>
        </p:nvSpPr>
        <p:spPr>
          <a:xfrm>
            <a:off x="7232938" y="367198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1004</a:t>
            </a:r>
          </a:p>
        </p:txBody>
      </p:sp>
      <p:sp>
        <p:nvSpPr>
          <p:cNvPr id="238" name="Shape 238"/>
          <p:cNvSpPr/>
          <p:nvPr/>
        </p:nvSpPr>
        <p:spPr>
          <a:xfrm>
            <a:off x="7232938" y="4304631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1005</a:t>
            </a:r>
          </a:p>
        </p:txBody>
      </p:sp>
      <p:sp>
        <p:nvSpPr>
          <p:cNvPr id="239" name="Shape 239"/>
          <p:cNvSpPr/>
          <p:nvPr/>
        </p:nvSpPr>
        <p:spPr>
          <a:xfrm>
            <a:off x="7232938" y="4939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1006</a:t>
            </a:r>
          </a:p>
        </p:txBody>
      </p:sp>
      <p:sp>
        <p:nvSpPr>
          <p:cNvPr id="240" name="Shape 240"/>
          <p:cNvSpPr/>
          <p:nvPr/>
        </p:nvSpPr>
        <p:spPr>
          <a:xfrm>
            <a:off x="7232938" y="5567410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1007</a:t>
            </a:r>
          </a:p>
        </p:txBody>
      </p:sp>
      <p:sp>
        <p:nvSpPr>
          <p:cNvPr id="241" name="Shape 241"/>
          <p:cNvSpPr/>
          <p:nvPr/>
        </p:nvSpPr>
        <p:spPr>
          <a:xfrm>
            <a:off x="7232938" y="6195323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1008</a:t>
            </a:r>
          </a:p>
        </p:txBody>
      </p:sp>
      <p:sp>
        <p:nvSpPr>
          <p:cNvPr id="242" name="Shape 242"/>
          <p:cNvSpPr/>
          <p:nvPr/>
        </p:nvSpPr>
        <p:spPr>
          <a:xfrm>
            <a:off x="7232938" y="6844498"/>
            <a:ext cx="961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1009</a:t>
            </a:r>
          </a:p>
        </p:txBody>
      </p:sp>
      <p:sp>
        <p:nvSpPr>
          <p:cNvPr id="243" name="Shape 243"/>
          <p:cNvSpPr/>
          <p:nvPr/>
        </p:nvSpPr>
        <p:spPr>
          <a:xfrm>
            <a:off x="7232938" y="7472410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1010</a:t>
            </a:r>
          </a:p>
        </p:txBody>
      </p:sp>
      <p:sp>
        <p:nvSpPr>
          <p:cNvPr id="244" name="Shape 244"/>
          <p:cNvSpPr/>
          <p:nvPr/>
        </p:nvSpPr>
        <p:spPr>
          <a:xfrm>
            <a:off x="7232938" y="8100323"/>
            <a:ext cx="961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1011</a:t>
            </a:r>
          </a:p>
        </p:txBody>
      </p:sp>
      <p:sp>
        <p:nvSpPr>
          <p:cNvPr id="245" name="Shape 245"/>
          <p:cNvSpPr/>
          <p:nvPr/>
        </p:nvSpPr>
        <p:spPr>
          <a:xfrm>
            <a:off x="3168673" y="1781391"/>
            <a:ext cx="102656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246" name="Shape 246"/>
          <p:cNvSpPr/>
          <p:nvPr/>
        </p:nvSpPr>
        <p:spPr>
          <a:xfrm>
            <a:off x="3168670" y="2409304"/>
            <a:ext cx="102656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 dirty="0"/>
          </a:p>
        </p:txBody>
      </p:sp>
      <p:sp>
        <p:nvSpPr>
          <p:cNvPr id="14" name="文本框 13"/>
          <p:cNvSpPr txBox="1"/>
          <p:nvPr/>
        </p:nvSpPr>
        <p:spPr>
          <a:xfrm>
            <a:off x="8963212" y="1549317"/>
            <a:ext cx="1511809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[10, 20,30]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880360" y="1927648"/>
            <a:ext cx="922734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4666375" y="1927648"/>
            <a:ext cx="3785177" cy="88297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文本框 17"/>
          <p:cNvSpPr txBox="1"/>
          <p:nvPr/>
        </p:nvSpPr>
        <p:spPr>
          <a:xfrm>
            <a:off x="2939818" y="2550368"/>
            <a:ext cx="1017398" cy="56425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4572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3000" b="0" i="0" u="none" strike="noStrike" cap="none" spc="0" normalizeH="0" baseline="0" dirty="0">
                <a:ln>
                  <a:noFill/>
                </a:ln>
                <a:solidFill>
                  <a:srgbClr val="363929"/>
                </a:solidFill>
                <a:effectLst/>
                <a:uFillTx/>
                <a:latin typeface="+mn-lt"/>
                <a:ea typeface="+mn-ea"/>
                <a:cs typeface="+mn-cs"/>
                <a:sym typeface="Optima"/>
              </a:rPr>
              <a:t>1001</a:t>
            </a:r>
            <a:endParaRPr kumimoji="0" lang="zh-CN" altLang="en-US" sz="3000" b="0" i="0" u="none" strike="noStrike" cap="none" spc="0" normalizeH="0" baseline="0" dirty="0">
              <a:ln>
                <a:noFill/>
              </a:ln>
              <a:solidFill>
                <a:srgbClr val="363929"/>
              </a:solidFill>
              <a:effectLst/>
              <a:uFillTx/>
              <a:latin typeface="+mn-lt"/>
              <a:ea typeface="+mn-ea"/>
              <a:cs typeface="+mn-cs"/>
              <a:sym typeface="Optima"/>
            </a:endParaRPr>
          </a:p>
        </p:txBody>
      </p:sp>
      <p:cxnSp>
        <p:nvCxnSpPr>
          <p:cNvPr id="20" name="直接连接符 19"/>
          <p:cNvCxnSpPr/>
          <p:nvPr/>
        </p:nvCxnSpPr>
        <p:spPr>
          <a:xfrm flipV="1">
            <a:off x="4666375" y="2062278"/>
            <a:ext cx="3757824" cy="636174"/>
          </a:xfrm>
          <a:prstGeom prst="line">
            <a:avLst/>
          </a:prstGeom>
          <a:noFill/>
          <a:ln w="25400" cap="flat">
            <a:solidFill>
              <a:srgbClr val="000000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基本语法</a:t>
            </a:r>
          </a:p>
        </p:txBody>
      </p:sp>
      <p:sp>
        <p:nvSpPr>
          <p:cNvPr id="249" name="Shape 2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js语句基本规则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语句后面要用分号结束“；”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js语法错误会引发后续代码终止，但不会影响其它js代码块</a:t>
            </a:r>
          </a:p>
          <a:p>
            <a:pPr marL="993775" lvl="1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书写格式要规范，“= + / -”两边都应该有空格</a:t>
            </a:r>
          </a:p>
        </p:txBody>
      </p:sp>
    </p:spTree>
  </p:cSld>
  <p:clrMapOvr>
    <a:masterClrMapping/>
  </p:clrMapOvr>
  <p:transition spd="slow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2" name="Shape 2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54965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 err="1"/>
              <a:t>运算操作符</a:t>
            </a:r>
            <a:endParaRPr dirty="0"/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“+”</a:t>
            </a:r>
            <a:endParaRPr dirty="0"/>
          </a:p>
          <a:p>
            <a:pPr marL="1064895" lvl="2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1.数学运算、字符串链接</a:t>
            </a:r>
            <a:endParaRPr dirty="0"/>
          </a:p>
          <a:p>
            <a:pPr marL="1064895" lvl="2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2.任何数据类型加字符串都等于字符串</a:t>
            </a:r>
            <a:endParaRPr dirty="0"/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“-”，“*”，“/“，“%”，”=“，“()”</a:t>
            </a:r>
            <a:endParaRPr dirty="0"/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 err="1"/>
              <a:t>优先级</a:t>
            </a:r>
            <a:r>
              <a:rPr dirty="0"/>
              <a:t>”=“</a:t>
            </a:r>
            <a:r>
              <a:rPr dirty="0" err="1"/>
              <a:t>最弱</a:t>
            </a:r>
            <a:r>
              <a:rPr dirty="0"/>
              <a:t>，”()”</a:t>
            </a:r>
            <a:r>
              <a:rPr dirty="0" err="1"/>
              <a:t>优先级较高</a:t>
            </a:r>
            <a:endParaRPr dirty="0"/>
          </a:p>
          <a:p>
            <a:pPr marL="709930" lvl="1" indent="-354965" defTabSz="296545">
              <a:spcBef>
                <a:spcPts val="3200"/>
              </a:spcBef>
              <a:buBlip>
                <a:blip r:embed="rId1"/>
              </a:buBlip>
              <a:defRPr sz="2600">
                <a:effectLst/>
              </a:defRPr>
            </a:pPr>
            <a:r>
              <a:rPr dirty="0"/>
              <a:t>“++”，“- -”，”+=“，“-=”，“/=“，“*=”，“%=”</a:t>
            </a:r>
            <a:endParaRPr dirty="0"/>
          </a:p>
        </p:txBody>
      </p:sp>
    </p:spTree>
  </p:cSld>
  <p:clrMapOvr>
    <a:masterClrMapping/>
  </p:clrMapOvr>
  <p:transition spd="slow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1.写出打印结果</a:t>
            </a: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</a:p>
          <a:p>
            <a:pPr marL="436880" indent="-436880" defTabSz="365760">
              <a:spcBef>
                <a:spcPts val="4000"/>
              </a:spcBef>
              <a:buBlip>
                <a:blip r:embed="rId1"/>
              </a:buBlip>
              <a:defRPr sz="3200">
                <a:effectLst/>
              </a:defRPr>
            </a:pPr>
            <a:r>
              <a:t>2.var a = 123; var b =234;请交换a，b的值。</a:t>
            </a:r>
          </a:p>
        </p:txBody>
      </p:sp>
      <p:pic>
        <p:nvPicPr>
          <p:cNvPr id="256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5773" y="3837531"/>
            <a:ext cx="6399591" cy="2437345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js运算符</a:t>
            </a:r>
          </a:p>
        </p:txBody>
      </p:sp>
      <p:sp>
        <p:nvSpPr>
          <p:cNvPr id="259" name="Shape 2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比较运算符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“&gt;”，”&lt;”，”==”，“&gt;=”，“&lt;=”，”!=”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比较结果为boolean值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逻辑运算符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“&amp;&amp;”，“||”，“!“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运算结果为真实的值</a:t>
            </a:r>
            <a:endParaRPr dirty="0"/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被认定为false的值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undefined， null， </a:t>
            </a:r>
            <a:r>
              <a:rPr dirty="0" err="1"/>
              <a:t>NaN</a:t>
            </a:r>
            <a:r>
              <a:rPr dirty="0"/>
              <a:t>， “”， 0， false</a:t>
            </a:r>
            <a:endParaRPr dirty="0"/>
          </a:p>
        </p:txBody>
      </p:sp>
    </p:spTree>
  </p:cSld>
  <p:clrMapOvr>
    <a:masterClrMapping/>
  </p:clrMapOvr>
  <p:transition spd="slow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</a:t>
            </a:r>
          </a:p>
        </p:txBody>
      </p:sp>
      <p:sp>
        <p:nvSpPr>
          <p:cNvPr id="262" name="Shape 2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if、if  else if</a:t>
            </a:r>
          </a:p>
          <a:p>
            <a:pPr lvl="1">
              <a:buBlip>
                <a:blip r:embed="rId1"/>
              </a:buBlip>
              <a:defRPr>
                <a:effectLst/>
              </a:defRPr>
            </a:pPr>
            <a:r>
              <a:t>if &lt;—&gt; &amp;&amp; 转换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for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while, do while</a:t>
            </a:r>
          </a:p>
        </p:txBody>
      </p:sp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图片占位符 139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505700" y="2032000"/>
            <a:ext cx="4343400" cy="5702300"/>
          </a:xfrm>
          <a:prstGeom prst="rect">
            <a:avLst/>
          </a:prstGeom>
        </p:spPr>
      </p:pic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algn="l">
              <a:defRPr sz="2400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b="1" dirty="0">
                <a:solidFill>
                  <a:srgbClr val="136EC2"/>
                </a:solidFill>
                <a:hlinkClick r:id="rId2"/>
              </a:rPr>
              <a:t>Mosaic</a:t>
            </a:r>
            <a:r>
              <a:rPr dirty="0"/>
              <a:t>，是互联网历史上第一个获普遍使用和能够显示图片的</a:t>
            </a:r>
            <a:r>
              <a:rPr dirty="0">
                <a:solidFill>
                  <a:srgbClr val="136EC2"/>
                </a:solidFill>
                <a:hlinkClick r:id="rId3"/>
              </a:rPr>
              <a:t>网页浏览器</a:t>
            </a:r>
            <a:r>
              <a:rPr dirty="0"/>
              <a:t>。于1993年问世。</a:t>
            </a:r>
            <a:endParaRPr dirty="0"/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图片占位符 26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5" name="Shape 26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66" name="Shape 26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1.计算2的n次幂，n可输入，n为自然数。</a:t>
            </a:r>
            <a:endParaRPr dirty="0"/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2.计算n的阶乘，n可输入</a:t>
            </a:r>
            <a:endParaRPr dirty="0"/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3.著名的斐波那契额数列</a:t>
            </a:r>
            <a:endParaRPr dirty="0"/>
          </a:p>
          <a:p>
            <a:pPr marL="723265" lvl="1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1 1 2 3 5 8 </a:t>
            </a:r>
            <a:r>
              <a:rPr dirty="0" err="1"/>
              <a:t>输出第n项</a:t>
            </a:r>
            <a:endParaRPr dirty="0"/>
          </a:p>
          <a:p>
            <a:pPr marL="361950" indent="-361950" defTabSz="406400">
              <a:spcBef>
                <a:spcPts val="3500"/>
              </a:spcBef>
              <a:buBlip>
                <a:blip r:embed="rId2"/>
              </a:buBlip>
              <a:defRPr sz="2670">
                <a:effectLst/>
              </a:defRPr>
            </a:pPr>
            <a:r>
              <a:rPr dirty="0"/>
              <a:t>4.编写一程序，输入一个三位数的正整数，输出时反向输出。如：输入456,输出654。</a:t>
            </a:r>
            <a:endParaRPr dirty="0"/>
          </a:p>
        </p:txBody>
      </p:sp>
    </p:spTree>
  </p:cSld>
  <p:clrMapOvr>
    <a:masterClrMapping/>
  </p:clrMapOvr>
  <p:transition spd="slow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图片占位符 267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69" name="Shape 26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作业</a:t>
            </a:r>
          </a:p>
        </p:txBody>
      </p:sp>
      <p:sp>
        <p:nvSpPr>
          <p:cNvPr id="270" name="Shape 27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t>5.输入a,b,c三个数字，打印出最大的。</a:t>
            </a:r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t>6.打印出100以内的质数</a:t>
            </a:r>
          </a:p>
        </p:txBody>
      </p:sp>
    </p:spTree>
  </p:cSld>
  <p:clrMapOvr>
    <a:masterClrMapping/>
  </p:clrMapOvr>
  <p:transition spd="slow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155138723_2910x1937.jpeg"/>
          <p:cNvPicPr>
            <a:picLocks noGrp="1" noChangeAspect="1"/>
          </p:cNvPicPr>
          <p:nvPr>
            <p:ph type="pic" idx="13"/>
          </p:nvPr>
        </p:nvPicPr>
        <p:blipFill>
          <a:blip r:embed="rId1"/>
          <a:srcRect l="8835" r="2458"/>
          <a:stretch>
            <a:fillRect/>
          </a:stretch>
        </p:blipFill>
        <p:spPr>
          <a:prstGeom prst="rect">
            <a:avLst/>
          </a:prstGeom>
        </p:spPr>
      </p:pic>
    </p:spTree>
  </p:cSld>
  <p:clrMapOvr>
    <a:masterClrMapping/>
  </p:clrMapOvr>
  <p:transition spd="slow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条件语句补充</a:t>
            </a:r>
          </a:p>
        </p:txBody>
      </p:sp>
      <p:sp>
        <p:nvSpPr>
          <p:cNvPr id="275" name="Shape 2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switch case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break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/>
              <a:t>continue</a:t>
            </a:r>
            <a:endParaRPr dirty="0"/>
          </a:p>
        </p:txBody>
      </p:sp>
    </p:spTree>
  </p:cSld>
  <p:clrMapOvr>
    <a:masterClrMapping/>
  </p:clrMapOvr>
  <p:transition spd="slow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7" name="图片占位符 276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78" name="Shape 2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初识引用值</a:t>
            </a:r>
          </a:p>
        </p:txBody>
      </p:sp>
      <p:sp>
        <p:nvSpPr>
          <p:cNvPr id="279" name="Shape 279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数组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 err="1"/>
              <a:t>对象</a:t>
            </a:r>
            <a:endParaRPr dirty="0"/>
          </a:p>
        </p:txBody>
      </p:sp>
    </p:spTree>
  </p:cSld>
  <p:clrMapOvr>
    <a:masterClrMapping/>
  </p:clrMapOvr>
  <p:transition spd="slow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编程形式的区别</a:t>
            </a:r>
          </a:p>
        </p:txBody>
      </p:sp>
      <p:sp>
        <p:nvSpPr>
          <p:cNvPr id="282" name="Shape 2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1.面向过程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2.面向对象</a:t>
            </a:r>
          </a:p>
        </p:txBody>
      </p:sp>
    </p:spTree>
  </p:cSld>
  <p:clrMapOvr>
    <a:masterClrMapping/>
  </p:clrMapOvr>
  <p:transition spd="slow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4" name="图片占位符 28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647432" y="1978609"/>
            <a:ext cx="4241801" cy="5793791"/>
          </a:xfrm>
          <a:prstGeom prst="rect">
            <a:avLst/>
          </a:prstGeom>
        </p:spPr>
      </p:pic>
      <p:sp>
        <p:nvSpPr>
          <p:cNvPr id="285" name="Shape 2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typeof</a:t>
            </a:r>
          </a:p>
        </p:txBody>
      </p:sp>
      <p:sp>
        <p:nvSpPr>
          <p:cNvPr id="286" name="Shape 2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52120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六种数据类型</a:t>
            </a:r>
          </a:p>
          <a:p>
            <a:pPr defTabSz="452120">
              <a:defRPr sz="3960">
                <a:effectLst>
                  <a:outerShdw blurRad="25146" dist="25146" dir="2700000" rotWithShape="0">
                    <a:srgbClr val="FFFFFF">
                      <a:alpha val="50000"/>
                    </a:srgbClr>
                  </a:outerShdw>
                </a:effectLst>
              </a:defRPr>
            </a:pPr>
            <a:r>
              <a:t>number、string、boolean、undefined、object、function</a:t>
            </a:r>
          </a:p>
        </p:txBody>
      </p:sp>
    </p:spTree>
  </p:cSld>
  <p:clrMapOvr>
    <a:masterClrMapping/>
  </p:clrMapOvr>
  <p:transition spd="slow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1.显示类型转换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Number(mix)</a:t>
            </a:r>
            <a:r>
              <a:rPr lang="en-US" altLang="zh-CN" dirty="0"/>
              <a:t> 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parseInt</a:t>
            </a:r>
            <a:r>
              <a:rPr dirty="0"/>
              <a:t>(</a:t>
            </a:r>
            <a:r>
              <a:rPr dirty="0" err="1"/>
              <a:t>string,radix</a:t>
            </a:r>
            <a:r>
              <a:rPr dirty="0"/>
              <a:t>)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parseFloat</a:t>
            </a:r>
            <a:r>
              <a:rPr dirty="0"/>
              <a:t>(string)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toString</a:t>
            </a:r>
            <a:r>
              <a:rPr dirty="0"/>
              <a:t>(radix)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String(mix)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Boolean()</a:t>
            </a:r>
            <a:endParaRPr dirty="0"/>
          </a:p>
        </p:txBody>
      </p:sp>
    </p:spTree>
  </p:cSld>
  <p:clrMapOvr>
    <a:masterClrMapping/>
  </p:clrMapOvr>
  <p:transition spd="slow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2" name="Shape 29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21945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 err="1"/>
              <a:t>隐式类型转换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 err="1"/>
              <a:t>isNaN</a:t>
            </a:r>
            <a:r>
              <a:rPr dirty="0"/>
              <a:t> () 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++/—  +/-（</a:t>
            </a:r>
            <a:r>
              <a:rPr dirty="0" err="1"/>
              <a:t>一元正负</a:t>
            </a:r>
            <a:r>
              <a:rPr dirty="0"/>
              <a:t>）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+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*/% 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&amp;&amp; || ！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&lt;  &gt;  &lt;=  &gt;= </a:t>
            </a:r>
            <a:endParaRPr dirty="0"/>
          </a:p>
          <a:p>
            <a:pPr marL="644525" lvl="1" indent="-321945" defTabSz="269240">
              <a:spcBef>
                <a:spcPts val="2900"/>
              </a:spcBef>
              <a:buBlip>
                <a:blip r:embed="rId1"/>
              </a:buBlip>
              <a:defRPr sz="2360">
                <a:effectLst/>
              </a:defRPr>
            </a:pPr>
            <a:r>
              <a:rPr dirty="0"/>
              <a:t>== !=</a:t>
            </a:r>
            <a:endParaRPr dirty="0"/>
          </a:p>
        </p:txBody>
      </p:sp>
    </p:spTree>
  </p:cSld>
  <p:clrMapOvr>
    <a:masterClrMapping/>
  </p:clrMapOvr>
  <p:transition spd="slow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类型转换</a:t>
            </a:r>
          </a:p>
        </p:txBody>
      </p:sp>
      <p:sp>
        <p:nvSpPr>
          <p:cNvPr id="295" name="Shape 29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  <a:lvl2pPr>
              <a:buBlip>
                <a:blip r:embed="rId1"/>
              </a:buBlip>
            </a:lvl2pPr>
          </a:lstStyle>
          <a:p>
            <a:pPr>
              <a:defRPr>
                <a:effectLst/>
              </a:defRPr>
            </a:pPr>
            <a:r>
              <a:t>不发生类型转换</a:t>
            </a:r>
          </a:p>
          <a:p>
            <a:pPr lvl="1">
              <a:defRPr>
                <a:effectLst/>
              </a:defRPr>
            </a:pPr>
            <a:r>
              <a:t> ===  !==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图片占位符 143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web发展史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/>
              <a:t>1994年4月，马克.安德森和Silicon Graphics（简称为SGI，中译为“视算科技”或“</a:t>
            </a:r>
            <a:r>
              <a:rPr dirty="0" err="1"/>
              <a:t>硅图</a:t>
            </a:r>
            <a:r>
              <a:rPr dirty="0"/>
              <a:t>”）</a:t>
            </a:r>
            <a:r>
              <a:rPr dirty="0" err="1"/>
              <a:t>公司的创始人</a:t>
            </a:r>
            <a:r>
              <a:rPr dirty="0" err="1">
                <a:solidFill>
                  <a:srgbClr val="136EC2"/>
                </a:solidFill>
                <a:hlinkClick r:id="rId2"/>
              </a:rPr>
              <a:t>吉姆·克拉克</a:t>
            </a:r>
            <a:r>
              <a:rPr dirty="0" err="1"/>
              <a:t>（Jim</a:t>
            </a:r>
            <a:r>
              <a:rPr dirty="0"/>
              <a:t> </a:t>
            </a:r>
            <a:r>
              <a:rPr dirty="0" err="1"/>
              <a:t>Clark）在美国加州设立了“Mosaic</a:t>
            </a:r>
            <a:r>
              <a:rPr dirty="0"/>
              <a:t> Communication Corporation”。</a:t>
            </a:r>
            <a:endParaRPr dirty="0"/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 err="1"/>
              <a:t>Mosaic公司成立后，由于</a:t>
            </a:r>
            <a:r>
              <a:rPr dirty="0" err="1">
                <a:solidFill>
                  <a:srgbClr val="136EC2"/>
                </a:solidFill>
                <a:hlinkClick r:id="rId3"/>
              </a:rPr>
              <a:t>伊利诺伊大学</a:t>
            </a:r>
            <a:r>
              <a:rPr dirty="0" err="1"/>
              <a:t>拥有Mosaic的商标权，且伊利诺伊大学已将</a:t>
            </a:r>
            <a:r>
              <a:rPr dirty="0" err="1">
                <a:solidFill>
                  <a:srgbClr val="136EC2"/>
                </a:solidFill>
                <a:hlinkClick r:id="rId4"/>
              </a:rPr>
              <a:t>技术转让</a:t>
            </a:r>
            <a:r>
              <a:rPr dirty="0" err="1"/>
              <a:t>给Spy</a:t>
            </a:r>
            <a:r>
              <a:rPr dirty="0"/>
              <a:t> </a:t>
            </a:r>
            <a:r>
              <a:rPr dirty="0" err="1"/>
              <a:t>Glass公司，开发团队必须彻底重新撰写浏览器程式码，且浏览器名称更改为Netscape</a:t>
            </a:r>
            <a:r>
              <a:rPr dirty="0"/>
              <a:t> Navigator，公司名字于1994年11月改名为“Netscape Communication Corporation”，</a:t>
            </a:r>
            <a:r>
              <a:rPr dirty="0" err="1"/>
              <a:t>此后沿用至今，中译为“</a:t>
            </a:r>
            <a:r>
              <a:rPr dirty="0" err="1">
                <a:solidFill>
                  <a:srgbClr val="136EC2"/>
                </a:solidFill>
                <a:hlinkClick r:id="rId5"/>
              </a:rPr>
              <a:t>网景</a:t>
            </a:r>
            <a:r>
              <a:rPr dirty="0"/>
              <a:t>”。</a:t>
            </a:r>
            <a:endParaRPr dirty="0"/>
          </a:p>
          <a:p>
            <a:pPr marL="0" indent="0" defTabSz="443230">
              <a:spcBef>
                <a:spcPts val="0"/>
              </a:spcBef>
              <a:buSzTx/>
              <a:buNone/>
              <a:defRPr sz="1845">
                <a:solidFill>
                  <a:srgbClr val="323333"/>
                </a:solidFill>
                <a:effectLst/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dirty="0" err="1"/>
              <a:t>微软的Internet</a:t>
            </a:r>
            <a:r>
              <a:rPr dirty="0"/>
              <a:t> </a:t>
            </a:r>
            <a:r>
              <a:rPr dirty="0" err="1"/>
              <a:t>Explorer及Mozilla</a:t>
            </a:r>
            <a:r>
              <a:rPr dirty="0"/>
              <a:t> </a:t>
            </a:r>
            <a:r>
              <a:rPr dirty="0" err="1"/>
              <a:t>Firefox等，其早期版本皆以Mosaic为基础而开发。微软随后买下Spy</a:t>
            </a:r>
            <a:r>
              <a:rPr dirty="0"/>
              <a:t> </a:t>
            </a:r>
            <a:r>
              <a:rPr dirty="0" err="1"/>
              <a:t>Glass公司的技术开发出Internet</a:t>
            </a:r>
            <a:r>
              <a:rPr dirty="0"/>
              <a:t> </a:t>
            </a:r>
            <a:r>
              <a:rPr dirty="0" err="1"/>
              <a:t>Explorer浏览器，而Mozilla</a:t>
            </a:r>
            <a:r>
              <a:rPr dirty="0"/>
              <a:t> </a:t>
            </a:r>
            <a:r>
              <a:rPr dirty="0" err="1"/>
              <a:t>Firefox则是</a:t>
            </a:r>
            <a:r>
              <a:rPr dirty="0" err="1">
                <a:solidFill>
                  <a:srgbClr val="136EC2"/>
                </a:solidFill>
                <a:hlinkClick r:id="rId5"/>
              </a:rPr>
              <a:t>网景</a:t>
            </a:r>
            <a:r>
              <a:rPr dirty="0" err="1"/>
              <a:t>通讯家</a:t>
            </a:r>
            <a:r>
              <a:rPr dirty="0" err="1">
                <a:solidFill>
                  <a:srgbClr val="136EC2"/>
                </a:solidFill>
                <a:hlinkClick r:id="rId6"/>
              </a:rPr>
              <a:t>开放源代码</a:t>
            </a:r>
            <a:r>
              <a:rPr dirty="0" err="1"/>
              <a:t>后所衍生出的版本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7" name="图片占位符 296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298" name="Shape 298"/>
          <p:cNvSpPr>
            <a:spLocks noGrp="1"/>
          </p:cNvSpPr>
          <p:nvPr>
            <p:ph type="title"/>
          </p:nvPr>
        </p:nvSpPr>
        <p:spPr>
          <a:xfrm>
            <a:off x="1955800" y="152400"/>
            <a:ext cx="9753600" cy="2590800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</a:t>
            </a:r>
          </a:p>
        </p:txBody>
      </p:sp>
      <p:pic>
        <p:nvPicPr>
          <p:cNvPr id="299" name="pasted-imag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9113" y="2718868"/>
            <a:ext cx="4995574" cy="589066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00" name="Shape 300"/>
          <p:cNvSpPr/>
          <p:nvPr/>
        </p:nvSpPr>
        <p:spPr>
          <a:xfrm>
            <a:off x="2347923" y="8464801"/>
            <a:ext cx="286740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typeof(typeof(a));</a:t>
            </a:r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函数</a:t>
            </a:r>
          </a:p>
        </p:txBody>
      </p:sp>
      <p:sp>
        <p:nvSpPr>
          <p:cNvPr id="303" name="Shape 30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67335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定义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函数声明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函数表达式</a:t>
            </a:r>
          </a:p>
          <a:p>
            <a:pPr marL="267335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组成形式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函数名称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参数 </a:t>
            </a:r>
          </a:p>
          <a:p>
            <a:pPr marL="802640" lvl="2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形参</a:t>
            </a:r>
          </a:p>
          <a:p>
            <a:pPr marL="802640" lvl="2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实参</a:t>
            </a:r>
          </a:p>
          <a:p>
            <a:pPr marL="535305" lvl="1" indent="-267335" defTabSz="223520">
              <a:spcBef>
                <a:spcPts val="2400"/>
              </a:spcBef>
              <a:buBlip>
                <a:blip r:embed="rId1"/>
              </a:buBlip>
              <a:defRPr sz="1960">
                <a:effectLst/>
              </a:defRPr>
            </a:pPr>
            <a:r>
              <a:t>返回值</a:t>
            </a:r>
          </a:p>
        </p:txBody>
      </p:sp>
    </p:spTree>
  </p:cSld>
  <p:clrMapOvr>
    <a:masterClrMapping/>
  </p:clrMapOvr>
  <p:transition spd="slow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课堂小练习</a:t>
            </a:r>
          </a:p>
        </p:txBody>
      </p:sp>
      <p:sp>
        <p:nvSpPr>
          <p:cNvPr id="306" name="Shape 30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1.写一个函数，功能是告知你所选定的小动物的叫声。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2.写一个函数，实现加法计数器。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3.定义一组函数，输入数字，逆转并输出汉字形式。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4.写一个函数，实现n的阶乘。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5.写一个函数，实现斐波那契数列</a:t>
            </a:r>
          </a:p>
        </p:txBody>
      </p:sp>
    </p:spTree>
  </p:cSld>
  <p:clrMapOvr>
    <a:masterClrMapping/>
  </p:clrMapOvr>
  <p:transition spd="slow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Shape 308"/>
          <p:cNvSpPr/>
          <p:nvPr/>
        </p:nvSpPr>
        <p:spPr>
          <a:xfrm>
            <a:off x="1911817" y="701859"/>
            <a:ext cx="329031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5 * mul(5-1)</a:t>
            </a:r>
          </a:p>
        </p:txBody>
      </p:sp>
      <p:sp>
        <p:nvSpPr>
          <p:cNvPr id="309" name="Shape 309"/>
          <p:cNvSpPr/>
          <p:nvPr/>
        </p:nvSpPr>
        <p:spPr>
          <a:xfrm>
            <a:off x="3296800" y="2349300"/>
            <a:ext cx="4264534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(5 - 1) * mul(5 - 2) </a:t>
            </a:r>
          </a:p>
        </p:txBody>
      </p:sp>
      <p:sp>
        <p:nvSpPr>
          <p:cNvPr id="310" name="Shape 310"/>
          <p:cNvSpPr/>
          <p:nvPr/>
        </p:nvSpPr>
        <p:spPr>
          <a:xfrm>
            <a:off x="4746806" y="1378260"/>
            <a:ext cx="479671" cy="7727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1" name="Shape 311"/>
          <p:cNvSpPr/>
          <p:nvPr/>
        </p:nvSpPr>
        <p:spPr>
          <a:xfrm>
            <a:off x="6196754" y="3116451"/>
            <a:ext cx="621984" cy="9704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2" name="Shape 312"/>
          <p:cNvSpPr/>
          <p:nvPr/>
        </p:nvSpPr>
        <p:spPr>
          <a:xfrm>
            <a:off x="4108739" y="4285236"/>
            <a:ext cx="371398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 (3)  * mul(5- 3)</a:t>
            </a:r>
          </a:p>
        </p:txBody>
      </p:sp>
      <p:sp>
        <p:nvSpPr>
          <p:cNvPr id="313" name="Shape 313"/>
          <p:cNvSpPr/>
          <p:nvPr/>
        </p:nvSpPr>
        <p:spPr>
          <a:xfrm>
            <a:off x="7003136" y="4937691"/>
            <a:ext cx="613570" cy="111186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14" name="Shape 314"/>
          <p:cNvSpPr/>
          <p:nvPr/>
        </p:nvSpPr>
        <p:spPr>
          <a:xfrm>
            <a:off x="4597821" y="6221172"/>
            <a:ext cx="415861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(5 - 3) * mul(5 - 4)</a:t>
            </a:r>
          </a:p>
        </p:txBody>
      </p:sp>
      <p:sp>
        <p:nvSpPr>
          <p:cNvPr id="315" name="Shape 315"/>
          <p:cNvSpPr/>
          <p:nvPr/>
        </p:nvSpPr>
        <p:spPr>
          <a:xfrm>
            <a:off x="6964080" y="7933478"/>
            <a:ext cx="1405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return 1</a:t>
            </a:r>
          </a:p>
        </p:txBody>
      </p:sp>
      <p:sp>
        <p:nvSpPr>
          <p:cNvPr id="316" name="Shape 316"/>
          <p:cNvSpPr/>
          <p:nvPr/>
        </p:nvSpPr>
        <p:spPr>
          <a:xfrm>
            <a:off x="7510498" y="6777520"/>
            <a:ext cx="1" cy="111807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作用域初探</a:t>
            </a:r>
          </a:p>
        </p:txBody>
      </p:sp>
      <p:sp>
        <p:nvSpPr>
          <p:cNvPr id="319" name="Shape 31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作用域定义：变量（变量作用于又称上下文）和函数生效（能被访问）的区域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全局、局部变量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作用域的访问顺序</a:t>
            </a:r>
          </a:p>
        </p:txBody>
      </p:sp>
    </p:spTree>
  </p:cSld>
  <p:clrMapOvr>
    <a:masterClrMapping/>
  </p:clrMapOvr>
  <p:transition spd="slow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挑战型作业</a:t>
            </a:r>
          </a:p>
        </p:txBody>
      </p:sp>
      <p:sp>
        <p:nvSpPr>
          <p:cNvPr id="322" name="Shape 32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题目：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要求输入一串低于10位的数字，输入这串数字的中文大写。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eg：input :10000   output:壹万</a:t>
            </a:r>
          </a:p>
          <a:p>
            <a:pPr marL="497205" indent="-497205" defTabSz="415925">
              <a:spcBef>
                <a:spcPts val="4500"/>
              </a:spcBef>
              <a:buBlip>
                <a:blip r:embed="rId1"/>
              </a:buBlip>
              <a:defRPr sz="3640">
                <a:effectLst/>
              </a:defRPr>
            </a:pPr>
            <a:r>
              <a:t>eg:   input :1001010 output:壹佰万壹仟零壹拾</a:t>
            </a:r>
          </a:p>
        </p:txBody>
      </p:sp>
    </p:spTree>
  </p:cSld>
  <p:clrMapOvr>
    <a:masterClrMapping/>
  </p:clrMapOvr>
  <p:transition spd="slow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5" name="Shape 32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[[scope]]:每个javascript函数都是一个对象，对象中有些属性我们可以访问，但有些不可以，这些属性仅供javascript引擎存取，[[scope]]就是其中一个。[[scope]]指的就是我们所说的作用域,其中存储了运行期上下文的集合。</a:t>
            </a:r>
          </a:p>
          <a:p>
            <a:pPr marL="420370" indent="-420370" defTabSz="351790">
              <a:lnSpc>
                <a:spcPct val="120000"/>
              </a:lnSpc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作用域链：[[scope]]中所存储的执行期上下文对象的集合，这个集合呈链式链接，我们把这种链式链接叫做作用域链。</a:t>
            </a:r>
          </a:p>
        </p:txBody>
      </p:sp>
    </p:spTree>
  </p:cSld>
  <p:clrMapOvr>
    <a:masterClrMapping/>
  </p:clrMapOvr>
  <p:transition spd="slow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作用域精解</a:t>
            </a:r>
          </a:p>
        </p:txBody>
      </p:sp>
      <p:sp>
        <p:nvSpPr>
          <p:cNvPr id="328" name="Shape 32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80695" indent="-480695" defTabSz="401955">
              <a:lnSpc>
                <a:spcPct val="120000"/>
              </a:lnSpc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运行期上下文:当函数执行时，会创建一个称为</a:t>
            </a:r>
            <a:r>
              <a:rPr>
                <a:solidFill>
                  <a:srgbClr val="FF2500"/>
                </a:solidFill>
              </a:rPr>
              <a:t>执行</a:t>
            </a:r>
            <a:r>
              <a:rPr>
                <a:solidFill>
                  <a:srgbClr val="FF2600"/>
                </a:solidFill>
              </a:rPr>
              <a:t>期上下文</a:t>
            </a:r>
            <a:r>
              <a:t>的内部对象。一个执行期上下文定义了一个函数执行时的环境，函数每次执行时对应的执行上下文都是独一无二的，所以多次调用一个函数会导致创建多个执行上下文，当函数执行完毕，执行上下文被销毁。</a:t>
            </a:r>
          </a:p>
          <a:p>
            <a:pPr marL="480695" indent="-480695" defTabSz="401955">
              <a:spcBef>
                <a:spcPts val="4400"/>
              </a:spcBef>
              <a:buBlip>
                <a:blip r:embed="rId1"/>
              </a:buBlip>
              <a:defRPr sz="3520">
                <a:effectLst/>
              </a:defRPr>
            </a:pPr>
            <a:r>
              <a:t>查找变量：从作用域链的顶端依次向下查找。</a:t>
            </a:r>
          </a:p>
        </p:txBody>
      </p:sp>
    </p:spTree>
  </p:cSld>
  <p:clrMapOvr>
    <a:masterClrMapping/>
  </p:clrMapOvr>
  <p:transition spd="slow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52507" y="0"/>
            <a:ext cx="7899785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3" name="Shape 333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4" name="Shape 334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35" name="Shape 335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36" name="Shape 336"/>
          <p:cNvSpPr/>
          <p:nvPr/>
        </p:nvSpPr>
        <p:spPr>
          <a:xfrm>
            <a:off x="4298617" y="2554357"/>
            <a:ext cx="2026032" cy="121954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7" name="Shape 337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38" name="Shape 338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39" name="Shape 339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40" name="Shape 340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1" name="Shape 341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2" name="Shape 342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3" name="Shape 343"/>
          <p:cNvSpPr/>
          <p:nvPr/>
        </p:nvSpPr>
        <p:spPr>
          <a:xfrm flipV="1">
            <a:off x="5809969" y="2757813"/>
            <a:ext cx="2447327" cy="7886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4" name="Shape 344"/>
          <p:cNvSpPr/>
          <p:nvPr/>
        </p:nvSpPr>
        <p:spPr>
          <a:xfrm>
            <a:off x="8263684" y="2554357"/>
            <a:ext cx="4150802" cy="4334821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5" name="Shape 345"/>
          <p:cNvSpPr/>
          <p:nvPr/>
        </p:nvSpPr>
        <p:spPr>
          <a:xfrm>
            <a:off x="8263684" y="31641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6" name="Shape 346"/>
          <p:cNvSpPr/>
          <p:nvPr/>
        </p:nvSpPr>
        <p:spPr>
          <a:xfrm>
            <a:off x="9096263" y="2558911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47" name="Shape 347"/>
          <p:cNvSpPr/>
          <p:nvPr/>
        </p:nvSpPr>
        <p:spPr>
          <a:xfrm flipV="1">
            <a:off x="10339084" y="31946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8" name="Shape 348"/>
          <p:cNvSpPr/>
          <p:nvPr/>
        </p:nvSpPr>
        <p:spPr>
          <a:xfrm>
            <a:off x="8263684" y="37871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49" name="Shape 349"/>
          <p:cNvSpPr/>
          <p:nvPr/>
        </p:nvSpPr>
        <p:spPr>
          <a:xfrm flipV="1">
            <a:off x="10339085" y="38177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0" name="Shape 350"/>
          <p:cNvSpPr/>
          <p:nvPr/>
        </p:nvSpPr>
        <p:spPr>
          <a:xfrm>
            <a:off x="8263684" y="44102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1" name="Shape 351"/>
          <p:cNvSpPr/>
          <p:nvPr/>
        </p:nvSpPr>
        <p:spPr>
          <a:xfrm flipV="1">
            <a:off x="10339085" y="444077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2" name="Shape 352"/>
          <p:cNvSpPr/>
          <p:nvPr/>
        </p:nvSpPr>
        <p:spPr>
          <a:xfrm>
            <a:off x="8263684" y="50332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3" name="Shape 353"/>
          <p:cNvSpPr/>
          <p:nvPr/>
        </p:nvSpPr>
        <p:spPr>
          <a:xfrm flipV="1">
            <a:off x="10339085" y="506383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4" name="Shape 354"/>
          <p:cNvSpPr/>
          <p:nvPr/>
        </p:nvSpPr>
        <p:spPr>
          <a:xfrm>
            <a:off x="8263683" y="56563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5" name="Shape 355"/>
          <p:cNvSpPr/>
          <p:nvPr/>
        </p:nvSpPr>
        <p:spPr>
          <a:xfrm flipV="1">
            <a:off x="10339084" y="56868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6" name="Shape 356"/>
          <p:cNvSpPr/>
          <p:nvPr/>
        </p:nvSpPr>
        <p:spPr>
          <a:xfrm>
            <a:off x="8263683" y="627940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7" name="Shape 357"/>
          <p:cNvSpPr/>
          <p:nvPr/>
        </p:nvSpPr>
        <p:spPr>
          <a:xfrm flipV="1">
            <a:off x="10339084" y="630994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58" name="Shape 358"/>
          <p:cNvSpPr/>
          <p:nvPr/>
        </p:nvSpPr>
        <p:spPr>
          <a:xfrm>
            <a:off x="8794630" y="31946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59" name="Shape 359"/>
          <p:cNvSpPr/>
          <p:nvPr/>
        </p:nvSpPr>
        <p:spPr>
          <a:xfrm>
            <a:off x="10547776" y="31819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0" name="Shape 360"/>
          <p:cNvSpPr/>
          <p:nvPr/>
        </p:nvSpPr>
        <p:spPr>
          <a:xfrm>
            <a:off x="8528476" y="38177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61" name="Shape 361"/>
          <p:cNvSpPr/>
          <p:nvPr/>
        </p:nvSpPr>
        <p:spPr>
          <a:xfrm>
            <a:off x="10598449" y="37897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2" name="Shape 362"/>
          <p:cNvSpPr/>
          <p:nvPr/>
        </p:nvSpPr>
        <p:spPr>
          <a:xfrm>
            <a:off x="8367503" y="44128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63" name="Shape 363"/>
          <p:cNvSpPr/>
          <p:nvPr/>
        </p:nvSpPr>
        <p:spPr>
          <a:xfrm>
            <a:off x="10598449" y="44357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64" name="Shape 364"/>
          <p:cNvSpPr/>
          <p:nvPr/>
        </p:nvSpPr>
        <p:spPr>
          <a:xfrm>
            <a:off x="9098071" y="5063834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365" name="Shape 365"/>
          <p:cNvSpPr/>
          <p:nvPr/>
        </p:nvSpPr>
        <p:spPr>
          <a:xfrm>
            <a:off x="10492403" y="5033295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366" name="Shape 366"/>
          <p:cNvSpPr/>
          <p:nvPr/>
        </p:nvSpPr>
        <p:spPr>
          <a:xfrm>
            <a:off x="8833276" y="5660536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367" name="Shape 367"/>
          <p:cNvSpPr/>
          <p:nvPr/>
        </p:nvSpPr>
        <p:spPr>
          <a:xfrm>
            <a:off x="10894867" y="5710673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368" name="Shape 368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a函数被定义时，发生如下过程</a:t>
            </a:r>
          </a:p>
        </p:txBody>
      </p:sp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图片占位符 147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49" name="Shape 14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js历史</a:t>
            </a:r>
          </a:p>
        </p:txBody>
      </p:sp>
      <p:sp>
        <p:nvSpPr>
          <p:cNvPr id="150" name="Shape 150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 err="1"/>
              <a:t>JavaScript作为Netscape</a:t>
            </a:r>
            <a:r>
              <a:rPr dirty="0"/>
              <a:t> Navigator浏览器的一部分首次出现在1996年。它最初的设计目标是改善网页的用户体验。</a:t>
            </a:r>
            <a:endParaRPr dirty="0"/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 err="1"/>
              <a:t>作者：Brendan</a:t>
            </a:r>
            <a:r>
              <a:rPr dirty="0"/>
              <a:t> </a:t>
            </a:r>
            <a:r>
              <a:rPr dirty="0" err="1"/>
              <a:t>Eich</a:t>
            </a:r>
            <a:endParaRPr dirty="0"/>
          </a:p>
          <a:p>
            <a:pPr marL="325120" indent="-325120" defTabSz="365760">
              <a:spcBef>
                <a:spcPts val="3200"/>
              </a:spcBef>
              <a:buBlip>
                <a:blip r:embed="rId2"/>
              </a:buBlip>
              <a:defRPr sz="2400">
                <a:effectLst/>
              </a:defRPr>
            </a:pPr>
            <a:r>
              <a:rPr dirty="0"/>
              <a:t>期初JavaScript被命名为，LiveScript，后因和Sun公司合作，因市场宣传需要改名JavaScript。后来Sun公司被Oracle收购，JavaScript版权归Oracle所有。</a:t>
            </a:r>
            <a:endParaRPr dirty="0"/>
          </a:p>
        </p:txBody>
      </p:sp>
    </p:spTree>
  </p:cSld>
  <p:clrMapOvr>
    <a:masterClrMapping/>
  </p:clrMapOvr>
  <p:transition spd="slow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Shape 370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1" name="Shape 371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2" name="Shape 372"/>
          <p:cNvSpPr/>
          <p:nvPr/>
        </p:nvSpPr>
        <p:spPr>
          <a:xfrm>
            <a:off x="1885651" y="33929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373" name="Shape 373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374" name="Shape 374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5" name="Shape 375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6" name="Shape 376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377" name="Shape 377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378" name="Shape 378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79" name="Shape 379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0" name="Shape 380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1" name="Shape 381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2" name="Shape 382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3" name="Shape 383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4" name="Shape 384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385" name="Shape 385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6" name="Shape 386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7" name="Shape 387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8" name="Shape 388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89" name="Shape 389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0" name="Shape 390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1" name="Shape 391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2" name="Shape 392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3" name="Shape 393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394" name="Shape 394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395" name="Shape 395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6" name="Shape 396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397" name="Shape 397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398" name="Shape 398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399" name="Shape 399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00" name="Shape 400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01" name="Shape 401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02" name="Shape 402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03" name="Shape 403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04" name="Shape 404"/>
          <p:cNvSpPr/>
          <p:nvPr/>
        </p:nvSpPr>
        <p:spPr>
          <a:xfrm>
            <a:off x="3619500" y="925072"/>
            <a:ext cx="52578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a函数被执行时，发生如下过程</a:t>
            </a:r>
          </a:p>
        </p:txBody>
      </p:sp>
      <p:sp>
        <p:nvSpPr>
          <p:cNvPr id="405" name="Shape 405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6" name="Shape 406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7" name="Shape 407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08" name="Shape 408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09" name="Shape 409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0" name="Shape 410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11" name="Shape 411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2" name="Shape 412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3" name="Shape 413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4" name="Shape 414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5" name="Shape 415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6" name="Shape 416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7" name="Shape 417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18" name="Shape 418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19" name="Shape 419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20" name="Shape 420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21" name="Shape 421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22" name="Shape 422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23" name="Shape 423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24" name="Shape 424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25" name="Shape 425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26" name="Shape 426"/>
          <p:cNvSpPr/>
          <p:nvPr/>
        </p:nvSpPr>
        <p:spPr>
          <a:xfrm flipV="1">
            <a:off x="5814781" y="18761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Shape 428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29" name="Shape 429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0" name="Shape 430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31" name="Shape 431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32" name="Shape 432"/>
          <p:cNvSpPr/>
          <p:nvPr/>
        </p:nvSpPr>
        <p:spPr>
          <a:xfrm>
            <a:off x="4298617" y="2554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3" name="Shape 433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4" name="Shape 434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35" name="Shape 435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36" name="Shape 436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7" name="Shape 437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8" name="Shape 438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39" name="Shape 439"/>
          <p:cNvSpPr/>
          <p:nvPr/>
        </p:nvSpPr>
        <p:spPr>
          <a:xfrm>
            <a:off x="5853160" y="40973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0" name="Shape 440"/>
          <p:cNvSpPr/>
          <p:nvPr/>
        </p:nvSpPr>
        <p:spPr>
          <a:xfrm>
            <a:off x="7793784" y="5488057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1" name="Shape 441"/>
          <p:cNvSpPr/>
          <p:nvPr/>
        </p:nvSpPr>
        <p:spPr>
          <a:xfrm>
            <a:off x="7793784" y="60978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2" name="Shape 442"/>
          <p:cNvSpPr/>
          <p:nvPr/>
        </p:nvSpPr>
        <p:spPr>
          <a:xfrm>
            <a:off x="8626363" y="54926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443" name="Shape 443"/>
          <p:cNvSpPr/>
          <p:nvPr/>
        </p:nvSpPr>
        <p:spPr>
          <a:xfrm flipV="1">
            <a:off x="9869184" y="61283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4" name="Shape 444"/>
          <p:cNvSpPr/>
          <p:nvPr/>
        </p:nvSpPr>
        <p:spPr>
          <a:xfrm>
            <a:off x="7793784" y="67208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5" name="Shape 445"/>
          <p:cNvSpPr/>
          <p:nvPr/>
        </p:nvSpPr>
        <p:spPr>
          <a:xfrm flipV="1">
            <a:off x="9869185" y="67514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6" name="Shape 446"/>
          <p:cNvSpPr/>
          <p:nvPr/>
        </p:nvSpPr>
        <p:spPr>
          <a:xfrm>
            <a:off x="7793784" y="73439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7" name="Shape 447"/>
          <p:cNvSpPr/>
          <p:nvPr/>
        </p:nvSpPr>
        <p:spPr>
          <a:xfrm flipV="1">
            <a:off x="9869185" y="73744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8" name="Shape 448"/>
          <p:cNvSpPr/>
          <p:nvPr/>
        </p:nvSpPr>
        <p:spPr>
          <a:xfrm>
            <a:off x="7793784" y="79669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49" name="Shape 449"/>
          <p:cNvSpPr/>
          <p:nvPr/>
        </p:nvSpPr>
        <p:spPr>
          <a:xfrm flipV="1">
            <a:off x="9869185" y="79975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0" name="Shape 450"/>
          <p:cNvSpPr/>
          <p:nvPr/>
        </p:nvSpPr>
        <p:spPr>
          <a:xfrm>
            <a:off x="7793783" y="85900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1" name="Shape 451"/>
          <p:cNvSpPr/>
          <p:nvPr/>
        </p:nvSpPr>
        <p:spPr>
          <a:xfrm flipV="1">
            <a:off x="9869184" y="86205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52" name="Shape 452"/>
          <p:cNvSpPr/>
          <p:nvPr/>
        </p:nvSpPr>
        <p:spPr>
          <a:xfrm>
            <a:off x="8324730" y="61283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53" name="Shape 453"/>
          <p:cNvSpPr/>
          <p:nvPr/>
        </p:nvSpPr>
        <p:spPr>
          <a:xfrm>
            <a:off x="10077876" y="61156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4" name="Shape 454"/>
          <p:cNvSpPr/>
          <p:nvPr/>
        </p:nvSpPr>
        <p:spPr>
          <a:xfrm>
            <a:off x="8058576" y="67514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55" name="Shape 455"/>
          <p:cNvSpPr/>
          <p:nvPr/>
        </p:nvSpPr>
        <p:spPr>
          <a:xfrm>
            <a:off x="10128549" y="67234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6" name="Shape 456"/>
          <p:cNvSpPr/>
          <p:nvPr/>
        </p:nvSpPr>
        <p:spPr>
          <a:xfrm>
            <a:off x="7897603" y="73465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457" name="Shape 457"/>
          <p:cNvSpPr/>
          <p:nvPr/>
        </p:nvSpPr>
        <p:spPr>
          <a:xfrm>
            <a:off x="10128549" y="73694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458" name="Shape 458"/>
          <p:cNvSpPr/>
          <p:nvPr/>
        </p:nvSpPr>
        <p:spPr>
          <a:xfrm>
            <a:off x="8628171" y="79975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59" name="Shape 459"/>
          <p:cNvSpPr/>
          <p:nvPr/>
        </p:nvSpPr>
        <p:spPr>
          <a:xfrm>
            <a:off x="10022503" y="79669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60" name="Shape 460"/>
          <p:cNvSpPr/>
          <p:nvPr/>
        </p:nvSpPr>
        <p:spPr>
          <a:xfrm>
            <a:off x="8363376" y="85942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461" name="Shape 461"/>
          <p:cNvSpPr/>
          <p:nvPr/>
        </p:nvSpPr>
        <p:spPr>
          <a:xfrm>
            <a:off x="10424967" y="86443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462" name="Shape 462"/>
          <p:cNvSpPr/>
          <p:nvPr/>
        </p:nvSpPr>
        <p:spPr>
          <a:xfrm>
            <a:off x="3608832" y="886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b函数被创建时，发生如下过程</a:t>
            </a:r>
          </a:p>
        </p:txBody>
      </p:sp>
      <p:sp>
        <p:nvSpPr>
          <p:cNvPr id="463" name="Shape 463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4" name="Shape 464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5" name="Shape 465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466" name="Shape 466"/>
          <p:cNvSpPr/>
          <p:nvPr/>
        </p:nvSpPr>
        <p:spPr>
          <a:xfrm>
            <a:off x="7793784" y="16070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7" name="Shape 467"/>
          <p:cNvSpPr/>
          <p:nvPr/>
        </p:nvSpPr>
        <p:spPr>
          <a:xfrm>
            <a:off x="7793784" y="22168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68" name="Shape 468"/>
          <p:cNvSpPr/>
          <p:nvPr/>
        </p:nvSpPr>
        <p:spPr>
          <a:xfrm>
            <a:off x="8338136" y="16116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469" name="Shape 469"/>
          <p:cNvSpPr/>
          <p:nvPr/>
        </p:nvSpPr>
        <p:spPr>
          <a:xfrm flipV="1">
            <a:off x="9869184" y="22473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0" name="Shape 470"/>
          <p:cNvSpPr/>
          <p:nvPr/>
        </p:nvSpPr>
        <p:spPr>
          <a:xfrm>
            <a:off x="7793784" y="28399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1" name="Shape 471"/>
          <p:cNvSpPr/>
          <p:nvPr/>
        </p:nvSpPr>
        <p:spPr>
          <a:xfrm flipV="1">
            <a:off x="9869185" y="28704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2" name="Shape 472"/>
          <p:cNvSpPr/>
          <p:nvPr/>
        </p:nvSpPr>
        <p:spPr>
          <a:xfrm>
            <a:off x="7793784" y="34629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3" name="Shape 473"/>
          <p:cNvSpPr/>
          <p:nvPr/>
        </p:nvSpPr>
        <p:spPr>
          <a:xfrm flipV="1">
            <a:off x="9869185" y="34934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4" name="Shape 474"/>
          <p:cNvSpPr/>
          <p:nvPr/>
        </p:nvSpPr>
        <p:spPr>
          <a:xfrm>
            <a:off x="7793784" y="40860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5" name="Shape 475"/>
          <p:cNvSpPr/>
          <p:nvPr/>
        </p:nvSpPr>
        <p:spPr>
          <a:xfrm flipV="1">
            <a:off x="9869185" y="41165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76" name="Shape 476"/>
          <p:cNvSpPr/>
          <p:nvPr/>
        </p:nvSpPr>
        <p:spPr>
          <a:xfrm>
            <a:off x="8324730" y="22473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477" name="Shape 477"/>
          <p:cNvSpPr/>
          <p:nvPr/>
        </p:nvSpPr>
        <p:spPr>
          <a:xfrm>
            <a:off x="10077876" y="22346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478" name="Shape 478"/>
          <p:cNvSpPr/>
          <p:nvPr/>
        </p:nvSpPr>
        <p:spPr>
          <a:xfrm>
            <a:off x="7876648" y="28704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479" name="Shape 479"/>
          <p:cNvSpPr/>
          <p:nvPr/>
        </p:nvSpPr>
        <p:spPr>
          <a:xfrm>
            <a:off x="10615848" y="28424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480" name="Shape 480"/>
          <p:cNvSpPr/>
          <p:nvPr/>
        </p:nvSpPr>
        <p:spPr>
          <a:xfrm>
            <a:off x="8628171" y="346552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481" name="Shape 481"/>
          <p:cNvSpPr/>
          <p:nvPr/>
        </p:nvSpPr>
        <p:spPr>
          <a:xfrm>
            <a:off x="10424967" y="34884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482" name="Shape 482"/>
          <p:cNvSpPr/>
          <p:nvPr/>
        </p:nvSpPr>
        <p:spPr>
          <a:xfrm>
            <a:off x="8617503" y="41165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483" name="Shape 483"/>
          <p:cNvSpPr/>
          <p:nvPr/>
        </p:nvSpPr>
        <p:spPr>
          <a:xfrm>
            <a:off x="10022503" y="40860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484" name="Shape 484"/>
          <p:cNvSpPr/>
          <p:nvPr/>
        </p:nvSpPr>
        <p:spPr>
          <a:xfrm flipV="1">
            <a:off x="5840181" y="1914282"/>
            <a:ext cx="1847349" cy="154511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Shape 486"/>
          <p:cNvSpPr/>
          <p:nvPr/>
        </p:nvSpPr>
        <p:spPr>
          <a:xfrm>
            <a:off x="1276114" y="3363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7" name="Shape 487"/>
          <p:cNvSpPr/>
          <p:nvPr/>
        </p:nvSpPr>
        <p:spPr>
          <a:xfrm>
            <a:off x="1276114" y="39731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88" name="Shape 488"/>
          <p:cNvSpPr/>
          <p:nvPr/>
        </p:nvSpPr>
        <p:spPr>
          <a:xfrm>
            <a:off x="1874983" y="3392918"/>
            <a:ext cx="32613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b</a:t>
            </a:r>
          </a:p>
        </p:txBody>
      </p:sp>
      <p:sp>
        <p:nvSpPr>
          <p:cNvPr id="489" name="Shape 489"/>
          <p:cNvSpPr/>
          <p:nvPr/>
        </p:nvSpPr>
        <p:spPr>
          <a:xfrm>
            <a:off x="1225314" y="3966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490" name="Shape 490"/>
          <p:cNvSpPr/>
          <p:nvPr/>
        </p:nvSpPr>
        <p:spPr>
          <a:xfrm>
            <a:off x="4298617" y="2554357"/>
            <a:ext cx="2026032" cy="238431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1" name="Shape 491"/>
          <p:cNvSpPr/>
          <p:nvPr/>
        </p:nvSpPr>
        <p:spPr>
          <a:xfrm>
            <a:off x="4298617" y="3164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2" name="Shape 492"/>
          <p:cNvSpPr/>
          <p:nvPr/>
        </p:nvSpPr>
        <p:spPr>
          <a:xfrm>
            <a:off x="4273217" y="25589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493" name="Shape 493"/>
          <p:cNvSpPr/>
          <p:nvPr/>
        </p:nvSpPr>
        <p:spPr>
          <a:xfrm>
            <a:off x="4631068" y="3207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494" name="Shape 494"/>
          <p:cNvSpPr/>
          <p:nvPr/>
        </p:nvSpPr>
        <p:spPr>
          <a:xfrm flipV="1">
            <a:off x="5311632" y="3181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5" name="Shape 495"/>
          <p:cNvSpPr/>
          <p:nvPr/>
        </p:nvSpPr>
        <p:spPr>
          <a:xfrm flipV="1">
            <a:off x="3105846" y="28488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6" name="Shape 496"/>
          <p:cNvSpPr/>
          <p:nvPr/>
        </p:nvSpPr>
        <p:spPr>
          <a:xfrm flipV="1">
            <a:off x="2761887" y="39922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7" name="Shape 497"/>
          <p:cNvSpPr/>
          <p:nvPr/>
        </p:nvSpPr>
        <p:spPr>
          <a:xfrm>
            <a:off x="5707574" y="4686199"/>
            <a:ext cx="1" cy="94755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8" name="Shape 498"/>
          <p:cNvSpPr/>
          <p:nvPr/>
        </p:nvSpPr>
        <p:spPr>
          <a:xfrm>
            <a:off x="3750537" y="5834209"/>
            <a:ext cx="4150802" cy="3711765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499" name="Shape 499"/>
          <p:cNvSpPr/>
          <p:nvPr/>
        </p:nvSpPr>
        <p:spPr>
          <a:xfrm>
            <a:off x="3750537" y="644397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0" name="Shape 500"/>
          <p:cNvSpPr/>
          <p:nvPr/>
        </p:nvSpPr>
        <p:spPr>
          <a:xfrm>
            <a:off x="4583115" y="5838762"/>
            <a:ext cx="248564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01" name="Shape 501"/>
          <p:cNvSpPr/>
          <p:nvPr/>
        </p:nvSpPr>
        <p:spPr>
          <a:xfrm flipV="1">
            <a:off x="5825937" y="647451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2" name="Shape 502"/>
          <p:cNvSpPr/>
          <p:nvPr/>
        </p:nvSpPr>
        <p:spPr>
          <a:xfrm>
            <a:off x="3750537" y="706703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3" name="Shape 503"/>
          <p:cNvSpPr/>
          <p:nvPr/>
        </p:nvSpPr>
        <p:spPr>
          <a:xfrm flipV="1">
            <a:off x="5825938" y="709757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4" name="Shape 504"/>
          <p:cNvSpPr/>
          <p:nvPr/>
        </p:nvSpPr>
        <p:spPr>
          <a:xfrm>
            <a:off x="3750537" y="769009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5" name="Shape 505"/>
          <p:cNvSpPr/>
          <p:nvPr/>
        </p:nvSpPr>
        <p:spPr>
          <a:xfrm flipV="1">
            <a:off x="5825938" y="7720630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6" name="Shape 506"/>
          <p:cNvSpPr/>
          <p:nvPr/>
        </p:nvSpPr>
        <p:spPr>
          <a:xfrm>
            <a:off x="3750537" y="831314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7" name="Shape 507"/>
          <p:cNvSpPr/>
          <p:nvPr/>
        </p:nvSpPr>
        <p:spPr>
          <a:xfrm flipV="1">
            <a:off x="5825938" y="834368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8" name="Shape 508"/>
          <p:cNvSpPr/>
          <p:nvPr/>
        </p:nvSpPr>
        <p:spPr>
          <a:xfrm>
            <a:off x="3750536" y="893620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09" name="Shape 509"/>
          <p:cNvSpPr/>
          <p:nvPr/>
        </p:nvSpPr>
        <p:spPr>
          <a:xfrm flipV="1">
            <a:off x="5825937" y="8966742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10" name="Shape 510"/>
          <p:cNvSpPr/>
          <p:nvPr/>
        </p:nvSpPr>
        <p:spPr>
          <a:xfrm>
            <a:off x="4281483" y="6474519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11" name="Shape 511"/>
          <p:cNvSpPr/>
          <p:nvPr/>
        </p:nvSpPr>
        <p:spPr>
          <a:xfrm>
            <a:off x="6034628" y="6461819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2" name="Shape 512"/>
          <p:cNvSpPr/>
          <p:nvPr/>
        </p:nvSpPr>
        <p:spPr>
          <a:xfrm>
            <a:off x="4015328" y="7097574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13" name="Shape 513"/>
          <p:cNvSpPr/>
          <p:nvPr/>
        </p:nvSpPr>
        <p:spPr>
          <a:xfrm>
            <a:off x="6085301" y="706960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4" name="Shape 514"/>
          <p:cNvSpPr/>
          <p:nvPr/>
        </p:nvSpPr>
        <p:spPr>
          <a:xfrm>
            <a:off x="3854356" y="7692661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15" name="Shape 515"/>
          <p:cNvSpPr/>
          <p:nvPr/>
        </p:nvSpPr>
        <p:spPr>
          <a:xfrm>
            <a:off x="6085301" y="7715565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16" name="Shape 516"/>
          <p:cNvSpPr/>
          <p:nvPr/>
        </p:nvSpPr>
        <p:spPr>
          <a:xfrm>
            <a:off x="4584923" y="8343685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17" name="Shape 517"/>
          <p:cNvSpPr/>
          <p:nvPr/>
        </p:nvSpPr>
        <p:spPr>
          <a:xfrm>
            <a:off x="5979256" y="8313146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18" name="Shape 518"/>
          <p:cNvSpPr/>
          <p:nvPr/>
        </p:nvSpPr>
        <p:spPr>
          <a:xfrm>
            <a:off x="4320128" y="8940388"/>
            <a:ext cx="8343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519" name="Shape 519"/>
          <p:cNvSpPr/>
          <p:nvPr/>
        </p:nvSpPr>
        <p:spPr>
          <a:xfrm>
            <a:off x="6381719" y="8990525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520" name="Shape 520"/>
          <p:cNvSpPr/>
          <p:nvPr/>
        </p:nvSpPr>
        <p:spPr>
          <a:xfrm>
            <a:off x="891032" y="251972"/>
            <a:ext cx="5279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b函数被执行时，发生如下过程</a:t>
            </a:r>
          </a:p>
        </p:txBody>
      </p:sp>
      <p:sp>
        <p:nvSpPr>
          <p:cNvPr id="521" name="Shape 521"/>
          <p:cNvSpPr/>
          <p:nvPr/>
        </p:nvSpPr>
        <p:spPr>
          <a:xfrm>
            <a:off x="4298617" y="3756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2" name="Shape 522"/>
          <p:cNvSpPr/>
          <p:nvPr/>
        </p:nvSpPr>
        <p:spPr>
          <a:xfrm flipV="1">
            <a:off x="5311632" y="3774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3" name="Shape 523"/>
          <p:cNvSpPr/>
          <p:nvPr/>
        </p:nvSpPr>
        <p:spPr>
          <a:xfrm>
            <a:off x="4631068" y="3730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524" name="Shape 524"/>
          <p:cNvSpPr/>
          <p:nvPr/>
        </p:nvSpPr>
        <p:spPr>
          <a:xfrm>
            <a:off x="8408965" y="3558527"/>
            <a:ext cx="4150801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5" name="Shape 525"/>
          <p:cNvSpPr/>
          <p:nvPr/>
        </p:nvSpPr>
        <p:spPr>
          <a:xfrm>
            <a:off x="8408965" y="4168298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6" name="Shape 526"/>
          <p:cNvSpPr/>
          <p:nvPr/>
        </p:nvSpPr>
        <p:spPr>
          <a:xfrm>
            <a:off x="8953317" y="3563081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27" name="Shape 527"/>
          <p:cNvSpPr/>
          <p:nvPr/>
        </p:nvSpPr>
        <p:spPr>
          <a:xfrm flipV="1">
            <a:off x="10484365" y="419883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8" name="Shape 528"/>
          <p:cNvSpPr/>
          <p:nvPr/>
        </p:nvSpPr>
        <p:spPr>
          <a:xfrm>
            <a:off x="8408965" y="4791354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29" name="Shape 529"/>
          <p:cNvSpPr/>
          <p:nvPr/>
        </p:nvSpPr>
        <p:spPr>
          <a:xfrm flipV="1">
            <a:off x="10484365" y="482189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0" name="Shape 530"/>
          <p:cNvSpPr/>
          <p:nvPr/>
        </p:nvSpPr>
        <p:spPr>
          <a:xfrm>
            <a:off x="8408965" y="5414409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1" name="Shape 531"/>
          <p:cNvSpPr/>
          <p:nvPr/>
        </p:nvSpPr>
        <p:spPr>
          <a:xfrm flipV="1">
            <a:off x="10484365" y="544494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2" name="Shape 532"/>
          <p:cNvSpPr/>
          <p:nvPr/>
        </p:nvSpPr>
        <p:spPr>
          <a:xfrm>
            <a:off x="8408965" y="6037465"/>
            <a:ext cx="4150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3" name="Shape 533"/>
          <p:cNvSpPr/>
          <p:nvPr/>
        </p:nvSpPr>
        <p:spPr>
          <a:xfrm flipV="1">
            <a:off x="10484365" y="6068004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34" name="Shape 534"/>
          <p:cNvSpPr/>
          <p:nvPr/>
        </p:nvSpPr>
        <p:spPr>
          <a:xfrm>
            <a:off x="8939911" y="419883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35" name="Shape 535"/>
          <p:cNvSpPr/>
          <p:nvPr/>
        </p:nvSpPr>
        <p:spPr>
          <a:xfrm>
            <a:off x="10693056" y="418613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36" name="Shape 536"/>
          <p:cNvSpPr/>
          <p:nvPr/>
        </p:nvSpPr>
        <p:spPr>
          <a:xfrm>
            <a:off x="8491828" y="4821893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37" name="Shape 537"/>
          <p:cNvSpPr/>
          <p:nvPr/>
        </p:nvSpPr>
        <p:spPr>
          <a:xfrm>
            <a:off x="11231028" y="4793923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38" name="Shape 538"/>
          <p:cNvSpPr/>
          <p:nvPr/>
        </p:nvSpPr>
        <p:spPr>
          <a:xfrm>
            <a:off x="9243351" y="5416979"/>
            <a:ext cx="304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539" name="Shape 539"/>
          <p:cNvSpPr/>
          <p:nvPr/>
        </p:nvSpPr>
        <p:spPr>
          <a:xfrm>
            <a:off x="11040147" y="543988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540" name="Shape 540"/>
          <p:cNvSpPr/>
          <p:nvPr/>
        </p:nvSpPr>
        <p:spPr>
          <a:xfrm>
            <a:off x="9232683" y="6068004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41" name="Shape 541"/>
          <p:cNvSpPr/>
          <p:nvPr/>
        </p:nvSpPr>
        <p:spPr>
          <a:xfrm>
            <a:off x="10637684" y="603746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542" name="Shape 542"/>
          <p:cNvSpPr/>
          <p:nvPr/>
        </p:nvSpPr>
        <p:spPr>
          <a:xfrm flipV="1">
            <a:off x="5721451" y="3708560"/>
            <a:ext cx="2505772" cy="34729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3" name="Shape 543"/>
          <p:cNvSpPr/>
          <p:nvPr/>
        </p:nvSpPr>
        <p:spPr>
          <a:xfrm>
            <a:off x="4292964" y="4349309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4" name="Shape 544"/>
          <p:cNvSpPr/>
          <p:nvPr/>
        </p:nvSpPr>
        <p:spPr>
          <a:xfrm flipV="1">
            <a:off x="5305980" y="4367148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5" name="Shape 545"/>
          <p:cNvSpPr/>
          <p:nvPr/>
        </p:nvSpPr>
        <p:spPr>
          <a:xfrm>
            <a:off x="4631240" y="4349309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2</a:t>
            </a:r>
          </a:p>
        </p:txBody>
      </p:sp>
      <p:sp>
        <p:nvSpPr>
          <p:cNvPr id="546" name="Shape 546"/>
          <p:cNvSpPr/>
          <p:nvPr/>
        </p:nvSpPr>
        <p:spPr>
          <a:xfrm>
            <a:off x="8391800" y="292945"/>
            <a:ext cx="4150802" cy="3114109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7" name="Shape 547"/>
          <p:cNvSpPr/>
          <p:nvPr/>
        </p:nvSpPr>
        <p:spPr>
          <a:xfrm>
            <a:off x="8391800" y="902716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48" name="Shape 548"/>
          <p:cNvSpPr/>
          <p:nvPr/>
        </p:nvSpPr>
        <p:spPr>
          <a:xfrm>
            <a:off x="8936152" y="297499"/>
            <a:ext cx="306209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549" name="Shape 549"/>
          <p:cNvSpPr/>
          <p:nvPr/>
        </p:nvSpPr>
        <p:spPr>
          <a:xfrm flipV="1">
            <a:off x="10467201" y="93325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0" name="Shape 550"/>
          <p:cNvSpPr/>
          <p:nvPr/>
        </p:nvSpPr>
        <p:spPr>
          <a:xfrm>
            <a:off x="8391800" y="1525772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1" name="Shape 551"/>
          <p:cNvSpPr/>
          <p:nvPr/>
        </p:nvSpPr>
        <p:spPr>
          <a:xfrm flipV="1">
            <a:off x="10467201" y="1556311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2" name="Shape 552"/>
          <p:cNvSpPr/>
          <p:nvPr/>
        </p:nvSpPr>
        <p:spPr>
          <a:xfrm>
            <a:off x="8391800" y="214882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3" name="Shape 553"/>
          <p:cNvSpPr/>
          <p:nvPr/>
        </p:nvSpPr>
        <p:spPr>
          <a:xfrm flipV="1">
            <a:off x="10467201" y="2179366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4" name="Shape 554"/>
          <p:cNvSpPr/>
          <p:nvPr/>
        </p:nvSpPr>
        <p:spPr>
          <a:xfrm>
            <a:off x="8391800" y="2771883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5" name="Shape 555"/>
          <p:cNvSpPr/>
          <p:nvPr/>
        </p:nvSpPr>
        <p:spPr>
          <a:xfrm flipV="1">
            <a:off x="10467201" y="2802421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56" name="Shape 556"/>
          <p:cNvSpPr/>
          <p:nvPr/>
        </p:nvSpPr>
        <p:spPr>
          <a:xfrm>
            <a:off x="8922747" y="933255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57" name="Shape 557"/>
          <p:cNvSpPr/>
          <p:nvPr/>
        </p:nvSpPr>
        <p:spPr>
          <a:xfrm>
            <a:off x="10675892" y="920555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58" name="Shape 558"/>
          <p:cNvSpPr/>
          <p:nvPr/>
        </p:nvSpPr>
        <p:spPr>
          <a:xfrm>
            <a:off x="8474664" y="1556311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559" name="Shape 559"/>
          <p:cNvSpPr/>
          <p:nvPr/>
        </p:nvSpPr>
        <p:spPr>
          <a:xfrm>
            <a:off x="11213864" y="1528341"/>
            <a:ext cx="36804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560" name="Shape 560"/>
          <p:cNvSpPr/>
          <p:nvPr/>
        </p:nvSpPr>
        <p:spPr>
          <a:xfrm>
            <a:off x="9215519" y="215139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561" name="Shape 561"/>
          <p:cNvSpPr/>
          <p:nvPr/>
        </p:nvSpPr>
        <p:spPr>
          <a:xfrm>
            <a:off x="11022983" y="2174301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234</a:t>
            </a:r>
          </a:p>
        </p:txBody>
      </p:sp>
      <p:sp>
        <p:nvSpPr>
          <p:cNvPr id="562" name="Shape 562"/>
          <p:cNvSpPr/>
          <p:nvPr/>
        </p:nvSpPr>
        <p:spPr>
          <a:xfrm flipV="1">
            <a:off x="5742857" y="442978"/>
            <a:ext cx="2467202" cy="3123704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Shape 56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</a:t>
            </a:r>
          </a:p>
        </p:txBody>
      </p:sp>
      <p:sp>
        <p:nvSpPr>
          <p:cNvPr id="565" name="Shape 56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当内部函数被保存到外部时，将会生成闭包。闭包会导致原有作用域链不释放，造成内存泄露。</a:t>
            </a:r>
          </a:p>
        </p:txBody>
      </p:sp>
    </p:spTree>
  </p:cSld>
  <p:clrMapOvr>
    <a:masterClrMapping/>
  </p:clrMapOvr>
  <p:transition spd="slow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7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6557" y="0"/>
            <a:ext cx="12671686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Shape 569"/>
          <p:cNvSpPr/>
          <p:nvPr/>
        </p:nvSpPr>
        <p:spPr>
          <a:xfrm>
            <a:off x="1314214" y="21315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0" name="Shape 570"/>
          <p:cNvSpPr/>
          <p:nvPr/>
        </p:nvSpPr>
        <p:spPr>
          <a:xfrm>
            <a:off x="1314214" y="2741274"/>
            <a:ext cx="22770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1" name="Shape 571"/>
          <p:cNvSpPr/>
          <p:nvPr/>
        </p:nvSpPr>
        <p:spPr>
          <a:xfrm>
            <a:off x="1923751" y="2161018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</a:t>
            </a:r>
          </a:p>
        </p:txBody>
      </p:sp>
      <p:sp>
        <p:nvSpPr>
          <p:cNvPr id="572" name="Shape 572"/>
          <p:cNvSpPr/>
          <p:nvPr/>
        </p:nvSpPr>
        <p:spPr>
          <a:xfrm>
            <a:off x="1263414" y="27349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573" name="Shape 573"/>
          <p:cNvSpPr/>
          <p:nvPr/>
        </p:nvSpPr>
        <p:spPr>
          <a:xfrm>
            <a:off x="4336717" y="13224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4" name="Shape 574"/>
          <p:cNvSpPr/>
          <p:nvPr/>
        </p:nvSpPr>
        <p:spPr>
          <a:xfrm>
            <a:off x="4336717" y="19322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5" name="Shape 575"/>
          <p:cNvSpPr/>
          <p:nvPr/>
        </p:nvSpPr>
        <p:spPr>
          <a:xfrm>
            <a:off x="4311317" y="1327011"/>
            <a:ext cx="207683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576" name="Shape 576"/>
          <p:cNvSpPr/>
          <p:nvPr/>
        </p:nvSpPr>
        <p:spPr>
          <a:xfrm>
            <a:off x="4669168" y="19754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577" name="Shape 577"/>
          <p:cNvSpPr/>
          <p:nvPr/>
        </p:nvSpPr>
        <p:spPr>
          <a:xfrm flipV="1">
            <a:off x="5349732" y="19500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8" name="Shape 578"/>
          <p:cNvSpPr/>
          <p:nvPr/>
        </p:nvSpPr>
        <p:spPr>
          <a:xfrm flipV="1">
            <a:off x="3143946" y="1616966"/>
            <a:ext cx="1082947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79" name="Shape 579"/>
          <p:cNvSpPr/>
          <p:nvPr/>
        </p:nvSpPr>
        <p:spPr>
          <a:xfrm flipV="1">
            <a:off x="2799987" y="2760364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0" name="Shape 580"/>
          <p:cNvSpPr/>
          <p:nvPr/>
        </p:nvSpPr>
        <p:spPr>
          <a:xfrm>
            <a:off x="5891260" y="2865466"/>
            <a:ext cx="1720478" cy="1720478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1" name="Shape 581"/>
          <p:cNvSpPr/>
          <p:nvPr/>
        </p:nvSpPr>
        <p:spPr>
          <a:xfrm>
            <a:off x="7831884" y="4256157"/>
            <a:ext cx="4150802" cy="4278882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2" name="Shape 582"/>
          <p:cNvSpPr/>
          <p:nvPr/>
        </p:nvSpPr>
        <p:spPr>
          <a:xfrm>
            <a:off x="7831884" y="4865928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3" name="Shape 583"/>
          <p:cNvSpPr/>
          <p:nvPr/>
        </p:nvSpPr>
        <p:spPr>
          <a:xfrm>
            <a:off x="8664463" y="4260711"/>
            <a:ext cx="2485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Global Object</a:t>
            </a:r>
          </a:p>
        </p:txBody>
      </p:sp>
      <p:sp>
        <p:nvSpPr>
          <p:cNvPr id="584" name="Shape 584"/>
          <p:cNvSpPr/>
          <p:nvPr/>
        </p:nvSpPr>
        <p:spPr>
          <a:xfrm flipV="1">
            <a:off x="9907284" y="48964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5" name="Shape 585"/>
          <p:cNvSpPr/>
          <p:nvPr/>
        </p:nvSpPr>
        <p:spPr>
          <a:xfrm>
            <a:off x="7831884" y="548898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6" name="Shape 586"/>
          <p:cNvSpPr/>
          <p:nvPr/>
        </p:nvSpPr>
        <p:spPr>
          <a:xfrm flipV="1">
            <a:off x="9907285" y="5519523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7" name="Shape 587"/>
          <p:cNvSpPr/>
          <p:nvPr/>
        </p:nvSpPr>
        <p:spPr>
          <a:xfrm>
            <a:off x="7831884" y="6112039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8" name="Shape 588"/>
          <p:cNvSpPr/>
          <p:nvPr/>
        </p:nvSpPr>
        <p:spPr>
          <a:xfrm flipV="1">
            <a:off x="9907285" y="6142578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89" name="Shape 589"/>
          <p:cNvSpPr/>
          <p:nvPr/>
        </p:nvSpPr>
        <p:spPr>
          <a:xfrm>
            <a:off x="7831884" y="673509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0" name="Shape 590"/>
          <p:cNvSpPr/>
          <p:nvPr/>
        </p:nvSpPr>
        <p:spPr>
          <a:xfrm flipV="1">
            <a:off x="9907285" y="676563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1" name="Shape 591"/>
          <p:cNvSpPr/>
          <p:nvPr/>
        </p:nvSpPr>
        <p:spPr>
          <a:xfrm>
            <a:off x="7831883" y="735815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2" name="Shape 592"/>
          <p:cNvSpPr/>
          <p:nvPr/>
        </p:nvSpPr>
        <p:spPr>
          <a:xfrm flipV="1">
            <a:off x="9907284" y="738869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593" name="Shape 593"/>
          <p:cNvSpPr/>
          <p:nvPr/>
        </p:nvSpPr>
        <p:spPr>
          <a:xfrm>
            <a:off x="8362830" y="4896467"/>
            <a:ext cx="68618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594" name="Shape 594"/>
          <p:cNvSpPr/>
          <p:nvPr/>
        </p:nvSpPr>
        <p:spPr>
          <a:xfrm>
            <a:off x="10115976" y="4883767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5" name="Shape 595"/>
          <p:cNvSpPr/>
          <p:nvPr/>
        </p:nvSpPr>
        <p:spPr>
          <a:xfrm>
            <a:off x="8096676" y="5519523"/>
            <a:ext cx="14439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596" name="Shape 596"/>
          <p:cNvSpPr/>
          <p:nvPr/>
        </p:nvSpPr>
        <p:spPr>
          <a:xfrm>
            <a:off x="10166649" y="549155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7" name="Shape 597"/>
          <p:cNvSpPr/>
          <p:nvPr/>
        </p:nvSpPr>
        <p:spPr>
          <a:xfrm>
            <a:off x="7935703" y="6114609"/>
            <a:ext cx="176593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document</a:t>
            </a:r>
          </a:p>
        </p:txBody>
      </p:sp>
      <p:sp>
        <p:nvSpPr>
          <p:cNvPr id="598" name="Shape 598"/>
          <p:cNvSpPr/>
          <p:nvPr/>
        </p:nvSpPr>
        <p:spPr>
          <a:xfrm>
            <a:off x="10166649" y="6137513"/>
            <a:ext cx="134264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(object)</a:t>
            </a:r>
          </a:p>
        </p:txBody>
      </p:sp>
      <p:sp>
        <p:nvSpPr>
          <p:cNvPr id="599" name="Shape 599"/>
          <p:cNvSpPr/>
          <p:nvPr/>
        </p:nvSpPr>
        <p:spPr>
          <a:xfrm>
            <a:off x="8666271" y="6765633"/>
            <a:ext cx="30480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</a:t>
            </a:r>
          </a:p>
        </p:txBody>
      </p:sp>
      <p:sp>
        <p:nvSpPr>
          <p:cNvPr id="600" name="Shape 600"/>
          <p:cNvSpPr/>
          <p:nvPr/>
        </p:nvSpPr>
        <p:spPr>
          <a:xfrm>
            <a:off x="10060603" y="6735094"/>
            <a:ext cx="1681735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01" name="Shape 601"/>
          <p:cNvSpPr/>
          <p:nvPr/>
        </p:nvSpPr>
        <p:spPr>
          <a:xfrm>
            <a:off x="8401476" y="7362337"/>
            <a:ext cx="8343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glob</a:t>
            </a:r>
          </a:p>
        </p:txBody>
      </p:sp>
      <p:sp>
        <p:nvSpPr>
          <p:cNvPr id="602" name="Shape 602"/>
          <p:cNvSpPr/>
          <p:nvPr/>
        </p:nvSpPr>
        <p:spPr>
          <a:xfrm>
            <a:off x="10463067" y="7412473"/>
            <a:ext cx="7498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100</a:t>
            </a:r>
          </a:p>
        </p:txBody>
      </p:sp>
      <p:sp>
        <p:nvSpPr>
          <p:cNvPr id="603" name="Shape 603"/>
          <p:cNvSpPr/>
          <p:nvPr/>
        </p:nvSpPr>
        <p:spPr>
          <a:xfrm>
            <a:off x="4336717" y="25248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4" name="Shape 604"/>
          <p:cNvSpPr/>
          <p:nvPr/>
        </p:nvSpPr>
        <p:spPr>
          <a:xfrm flipV="1">
            <a:off x="5349732" y="25426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5" name="Shape 605"/>
          <p:cNvSpPr/>
          <p:nvPr/>
        </p:nvSpPr>
        <p:spPr>
          <a:xfrm>
            <a:off x="4669168" y="24983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06" name="Shape 606"/>
          <p:cNvSpPr/>
          <p:nvPr/>
        </p:nvSpPr>
        <p:spPr>
          <a:xfrm>
            <a:off x="7831884" y="375173"/>
            <a:ext cx="4150802" cy="3114110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7" name="Shape 607"/>
          <p:cNvSpPr/>
          <p:nvPr/>
        </p:nvSpPr>
        <p:spPr>
          <a:xfrm>
            <a:off x="7831884" y="984944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08" name="Shape 608"/>
          <p:cNvSpPr/>
          <p:nvPr/>
        </p:nvSpPr>
        <p:spPr>
          <a:xfrm>
            <a:off x="8376236" y="379727"/>
            <a:ext cx="3062098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Activation Object</a:t>
            </a:r>
          </a:p>
        </p:txBody>
      </p:sp>
      <p:sp>
        <p:nvSpPr>
          <p:cNvPr id="609" name="Shape 609"/>
          <p:cNvSpPr/>
          <p:nvPr/>
        </p:nvSpPr>
        <p:spPr>
          <a:xfrm flipV="1">
            <a:off x="9907284" y="1015483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0" name="Shape 610"/>
          <p:cNvSpPr/>
          <p:nvPr/>
        </p:nvSpPr>
        <p:spPr>
          <a:xfrm>
            <a:off x="7831884" y="1608000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1" name="Shape 611"/>
          <p:cNvSpPr/>
          <p:nvPr/>
        </p:nvSpPr>
        <p:spPr>
          <a:xfrm flipV="1">
            <a:off x="9907285" y="1638539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2" name="Shape 612"/>
          <p:cNvSpPr/>
          <p:nvPr/>
        </p:nvSpPr>
        <p:spPr>
          <a:xfrm>
            <a:off x="7831884" y="2231055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3" name="Shape 613"/>
          <p:cNvSpPr/>
          <p:nvPr/>
        </p:nvSpPr>
        <p:spPr>
          <a:xfrm flipV="1">
            <a:off x="9907285" y="226159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4" name="Shape 614"/>
          <p:cNvSpPr/>
          <p:nvPr/>
        </p:nvSpPr>
        <p:spPr>
          <a:xfrm>
            <a:off x="7831884" y="2854111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5" name="Shape 615"/>
          <p:cNvSpPr/>
          <p:nvPr/>
        </p:nvSpPr>
        <p:spPr>
          <a:xfrm flipV="1">
            <a:off x="9907285" y="2884650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16" name="Shape 616"/>
          <p:cNvSpPr/>
          <p:nvPr/>
        </p:nvSpPr>
        <p:spPr>
          <a:xfrm>
            <a:off x="8439030" y="1015483"/>
            <a:ext cx="686182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this</a:t>
            </a:r>
          </a:p>
        </p:txBody>
      </p:sp>
      <p:sp>
        <p:nvSpPr>
          <p:cNvPr id="617" name="Shape 617"/>
          <p:cNvSpPr/>
          <p:nvPr/>
        </p:nvSpPr>
        <p:spPr>
          <a:xfrm>
            <a:off x="10115976" y="1002783"/>
            <a:ext cx="1443991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window</a:t>
            </a:r>
          </a:p>
        </p:txBody>
      </p:sp>
      <p:sp>
        <p:nvSpPr>
          <p:cNvPr id="618" name="Shape 618"/>
          <p:cNvSpPr/>
          <p:nvPr/>
        </p:nvSpPr>
        <p:spPr>
          <a:xfrm>
            <a:off x="7914748" y="1638539"/>
            <a:ext cx="1807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arguments</a:t>
            </a:r>
          </a:p>
        </p:txBody>
      </p:sp>
      <p:sp>
        <p:nvSpPr>
          <p:cNvPr id="619" name="Shape 619"/>
          <p:cNvSpPr/>
          <p:nvPr/>
        </p:nvSpPr>
        <p:spPr>
          <a:xfrm>
            <a:off x="10653948" y="1610569"/>
            <a:ext cx="368047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[]</a:t>
            </a:r>
          </a:p>
        </p:txBody>
      </p:sp>
      <p:sp>
        <p:nvSpPr>
          <p:cNvPr id="620" name="Shape 620"/>
          <p:cNvSpPr/>
          <p:nvPr/>
        </p:nvSpPr>
        <p:spPr>
          <a:xfrm>
            <a:off x="8475771" y="2233625"/>
            <a:ext cx="68580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aaa</a:t>
            </a:r>
          </a:p>
        </p:txBody>
      </p:sp>
      <p:sp>
        <p:nvSpPr>
          <p:cNvPr id="621" name="Shape 621"/>
          <p:cNvSpPr/>
          <p:nvPr/>
        </p:nvSpPr>
        <p:spPr>
          <a:xfrm>
            <a:off x="10463067" y="2256529"/>
            <a:ext cx="749809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123</a:t>
            </a:r>
          </a:p>
        </p:txBody>
      </p:sp>
      <p:sp>
        <p:nvSpPr>
          <p:cNvPr id="622" name="Shape 622"/>
          <p:cNvSpPr/>
          <p:nvPr/>
        </p:nvSpPr>
        <p:spPr>
          <a:xfrm>
            <a:off x="8655603" y="2884650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</a:t>
            </a:r>
          </a:p>
        </p:txBody>
      </p:sp>
      <p:sp>
        <p:nvSpPr>
          <p:cNvPr id="623" name="Shape 623"/>
          <p:cNvSpPr/>
          <p:nvPr/>
        </p:nvSpPr>
        <p:spPr>
          <a:xfrm>
            <a:off x="10060603" y="2854111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4" name="Shape 624"/>
          <p:cNvSpPr/>
          <p:nvPr/>
        </p:nvSpPr>
        <p:spPr>
          <a:xfrm>
            <a:off x="7831884" y="7922697"/>
            <a:ext cx="41508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5" name="Shape 625"/>
          <p:cNvSpPr/>
          <p:nvPr/>
        </p:nvSpPr>
        <p:spPr>
          <a:xfrm flipV="1">
            <a:off x="9907285" y="7953236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6" name="Shape 626"/>
          <p:cNvSpPr/>
          <p:nvPr/>
        </p:nvSpPr>
        <p:spPr>
          <a:xfrm>
            <a:off x="8295748" y="7926883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demo</a:t>
            </a:r>
          </a:p>
        </p:txBody>
      </p:sp>
      <p:sp>
        <p:nvSpPr>
          <p:cNvPr id="627" name="Shape 627"/>
          <p:cNvSpPr/>
          <p:nvPr/>
        </p:nvSpPr>
        <p:spPr>
          <a:xfrm>
            <a:off x="10070259" y="7905263"/>
            <a:ext cx="168173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(function)</a:t>
            </a:r>
          </a:p>
        </p:txBody>
      </p:sp>
      <p:sp>
        <p:nvSpPr>
          <p:cNvPr id="628" name="Shape 628"/>
          <p:cNvSpPr/>
          <p:nvPr/>
        </p:nvSpPr>
        <p:spPr>
          <a:xfrm>
            <a:off x="1356741" y="5776403"/>
            <a:ext cx="2277001" cy="1219542"/>
          </a:xfrm>
          <a:prstGeom prst="rect">
            <a:avLst/>
          </a:prstGeom>
          <a:blipFill>
            <a:blip r:embed="rId1"/>
          </a:blip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29" name="Shape 629"/>
          <p:cNvSpPr/>
          <p:nvPr/>
        </p:nvSpPr>
        <p:spPr>
          <a:xfrm>
            <a:off x="1356741" y="6386174"/>
            <a:ext cx="227700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0" name="Shape 630"/>
          <p:cNvSpPr/>
          <p:nvPr/>
        </p:nvSpPr>
        <p:spPr>
          <a:xfrm>
            <a:off x="1659255" y="5805918"/>
            <a:ext cx="1045846" cy="56197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demo</a:t>
            </a:r>
          </a:p>
        </p:txBody>
      </p:sp>
      <p:sp>
        <p:nvSpPr>
          <p:cNvPr id="631" name="Shape 631"/>
          <p:cNvSpPr/>
          <p:nvPr/>
        </p:nvSpPr>
        <p:spPr>
          <a:xfrm>
            <a:off x="1305941" y="6379865"/>
            <a:ext cx="1574674" cy="561978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[[scope]]</a:t>
            </a:r>
          </a:p>
        </p:txBody>
      </p:sp>
      <p:sp>
        <p:nvSpPr>
          <p:cNvPr id="632" name="Shape 632"/>
          <p:cNvSpPr/>
          <p:nvPr/>
        </p:nvSpPr>
        <p:spPr>
          <a:xfrm>
            <a:off x="4379244" y="4967357"/>
            <a:ext cx="2026032" cy="1817198"/>
          </a:xfrm>
          <a:prstGeom prst="rect">
            <a:avLst/>
          </a:prstGeom>
          <a:solidFill>
            <a:schemeClr val="accent2">
              <a:satOff val="9990"/>
              <a:lumOff val="12685"/>
            </a:scheme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3" name="Shape 633"/>
          <p:cNvSpPr/>
          <p:nvPr/>
        </p:nvSpPr>
        <p:spPr>
          <a:xfrm>
            <a:off x="4379244" y="557712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4" name="Shape 634"/>
          <p:cNvSpPr/>
          <p:nvPr/>
        </p:nvSpPr>
        <p:spPr>
          <a:xfrm>
            <a:off x="4353844" y="4971911"/>
            <a:ext cx="207683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scope chain</a:t>
            </a:r>
          </a:p>
        </p:txBody>
      </p:sp>
      <p:sp>
        <p:nvSpPr>
          <p:cNvPr id="635" name="Shape 635"/>
          <p:cNvSpPr/>
          <p:nvPr/>
        </p:nvSpPr>
        <p:spPr>
          <a:xfrm>
            <a:off x="4711695" y="5620367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0</a:t>
            </a:r>
          </a:p>
        </p:txBody>
      </p:sp>
      <p:sp>
        <p:nvSpPr>
          <p:cNvPr id="636" name="Shape 636"/>
          <p:cNvSpPr/>
          <p:nvPr/>
        </p:nvSpPr>
        <p:spPr>
          <a:xfrm flipV="1">
            <a:off x="5392260" y="5594967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7" name="Shape 637"/>
          <p:cNvSpPr/>
          <p:nvPr/>
        </p:nvSpPr>
        <p:spPr>
          <a:xfrm flipV="1">
            <a:off x="3186474" y="5261866"/>
            <a:ext cx="1082946" cy="1416736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8" name="Shape 638"/>
          <p:cNvSpPr/>
          <p:nvPr/>
        </p:nvSpPr>
        <p:spPr>
          <a:xfrm flipV="1">
            <a:off x="2842514" y="6405265"/>
            <a:ext cx="1" cy="561978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39" name="Shape 639"/>
          <p:cNvSpPr/>
          <p:nvPr/>
        </p:nvSpPr>
        <p:spPr>
          <a:xfrm flipV="1">
            <a:off x="5931642" y="4481929"/>
            <a:ext cx="1690862" cy="1972570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0" name="Shape 640"/>
          <p:cNvSpPr/>
          <p:nvPr/>
        </p:nvSpPr>
        <p:spPr>
          <a:xfrm>
            <a:off x="4379244" y="6169718"/>
            <a:ext cx="2026032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1" name="Shape 641"/>
          <p:cNvSpPr/>
          <p:nvPr/>
        </p:nvSpPr>
        <p:spPr>
          <a:xfrm flipV="1">
            <a:off x="5392260" y="6187557"/>
            <a:ext cx="1" cy="561979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2" name="Shape 642"/>
          <p:cNvSpPr/>
          <p:nvPr/>
        </p:nvSpPr>
        <p:spPr>
          <a:xfrm>
            <a:off x="4711695" y="6143285"/>
            <a:ext cx="326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r>
              <a:t>1</a:t>
            </a:r>
          </a:p>
        </p:txBody>
      </p:sp>
      <p:sp>
        <p:nvSpPr>
          <p:cNvPr id="643" name="Shape 643"/>
          <p:cNvSpPr/>
          <p:nvPr/>
        </p:nvSpPr>
        <p:spPr>
          <a:xfrm flipV="1">
            <a:off x="5878924" y="711651"/>
            <a:ext cx="1813498" cy="5111182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644" name="Shape 644"/>
          <p:cNvSpPr/>
          <p:nvPr/>
        </p:nvSpPr>
        <p:spPr>
          <a:xfrm>
            <a:off x="1648778" y="533400"/>
            <a:ext cx="1066801" cy="635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a执行</a:t>
            </a:r>
          </a:p>
        </p:txBody>
      </p:sp>
      <p:sp>
        <p:nvSpPr>
          <p:cNvPr id="645" name="Shape 645"/>
          <p:cNvSpPr/>
          <p:nvPr/>
        </p:nvSpPr>
        <p:spPr>
          <a:xfrm>
            <a:off x="1601113" y="4206473"/>
            <a:ext cx="3755137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b定义，并被保存出来</a:t>
            </a:r>
          </a:p>
        </p:txBody>
      </p:sp>
      <p:sp>
        <p:nvSpPr>
          <p:cNvPr id="646" name="Shape 646"/>
          <p:cNvSpPr/>
          <p:nvPr/>
        </p:nvSpPr>
        <p:spPr>
          <a:xfrm flipV="1">
            <a:off x="5867643" y="729849"/>
            <a:ext cx="1734598" cy="1513929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oval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Shape 6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闭包的作用</a:t>
            </a:r>
          </a:p>
        </p:txBody>
      </p:sp>
      <p:sp>
        <p:nvSpPr>
          <p:cNvPr id="649" name="Shape 64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实现公有变量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eg:函数累加器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可以做缓存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eg:eater</a:t>
            </a:r>
          </a:p>
          <a:p>
            <a:pPr marL="431165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可以实现封装，属性私有化。</a:t>
            </a:r>
          </a:p>
          <a:p>
            <a:pPr marL="862965" lvl="1" indent="-431165" defTabSz="360680">
              <a:spcBef>
                <a:spcPts val="3900"/>
              </a:spcBef>
              <a:buBlip>
                <a:blip r:embed="rId1"/>
              </a:buBlip>
              <a:defRPr sz="3160">
                <a:effectLst/>
              </a:defRPr>
            </a:pPr>
            <a:r>
              <a:t>eg: Person();</a:t>
            </a:r>
          </a:p>
        </p:txBody>
      </p:sp>
    </p:spTree>
  </p:cSld>
  <p:clrMapOvr>
    <a:masterClrMapping/>
  </p:clrMapOvr>
  <p:transition spd="slow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Shape 65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立即执行函数</a:t>
            </a:r>
          </a:p>
        </p:txBody>
      </p:sp>
      <p:sp>
        <p:nvSpPr>
          <p:cNvPr id="652" name="Shape 65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定义：此类函数没有声明，在一次执行过后即释放。适合做初始化工作。</a:t>
            </a:r>
          </a:p>
        </p:txBody>
      </p:sp>
    </p:spTree>
  </p:cSld>
  <p:clrMapOvr>
    <a:masterClrMapping/>
  </p:clrMapOvr>
  <p:transition spd="slow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Shape 65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闭包的防范</a:t>
            </a:r>
          </a:p>
        </p:txBody>
      </p:sp>
      <p:sp>
        <p:nvSpPr>
          <p:cNvPr id="655" name="Shape 65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闭包会导致多个执行函数共用一个公有变量，如果不是特殊需要，应尽量防止这种情况发生。</a:t>
            </a:r>
          </a:p>
        </p:txBody>
      </p:sp>
    </p:spTree>
  </p:cSld>
  <p:clrMapOvr>
    <a:masterClrMapping/>
  </p:clrMapOvr>
  <p:transition spd="slow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Shape 6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js运行三部曲</a:t>
            </a:r>
          </a:p>
        </p:txBody>
      </p:sp>
      <p:sp>
        <p:nvSpPr>
          <p:cNvPr id="658" name="Shape 65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语法分析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预编译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解释执行</a:t>
            </a:r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图片占位符 151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3" name="Shape 1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浏览器组成</a:t>
            </a:r>
          </a:p>
        </p:txBody>
      </p:sp>
      <p:sp>
        <p:nvSpPr>
          <p:cNvPr id="154" name="Shape 154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1.shell部分</a:t>
            </a:r>
            <a:endParaRPr dirty="0"/>
          </a:p>
          <a:p>
            <a:pPr>
              <a:buBlip>
                <a:blip r:embed="rId2"/>
              </a:buBlip>
              <a:defRPr>
                <a:effectLst/>
              </a:defRPr>
            </a:pPr>
            <a:r>
              <a:rPr dirty="0"/>
              <a:t>2.内核部分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渲染引擎（语法规则和渲染</a:t>
            </a:r>
            <a:r>
              <a:rPr dirty="0"/>
              <a:t>）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js引擎</a:t>
            </a:r>
            <a:endParaRPr dirty="0"/>
          </a:p>
          <a:p>
            <a:pPr lvl="1">
              <a:buBlip>
                <a:blip r:embed="rId2"/>
              </a:buBlip>
              <a:defRPr>
                <a:effectLst/>
              </a:defRPr>
            </a:pPr>
            <a:r>
              <a:rPr dirty="0" err="1"/>
              <a:t>其他模块</a:t>
            </a:r>
            <a:endParaRPr dirty="0"/>
          </a:p>
        </p:txBody>
      </p:sp>
    </p:spTree>
  </p:cSld>
  <p:clrMapOvr>
    <a:masterClrMapping/>
  </p:clrMapOvr>
  <p:transition spd="slow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Shape 6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预编译前奏</a:t>
            </a:r>
          </a:p>
        </p:txBody>
      </p:sp>
      <p:sp>
        <p:nvSpPr>
          <p:cNvPr id="661" name="Shape 6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1.imply global 暗示全局变量：即任何变量，如果变量未经声明就赋值，此变量就为全局对象所有。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a = 123; 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 var a = b = 123;</a:t>
            </a:r>
          </a:p>
          <a:p>
            <a:pPr marL="447675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2.一切声明的全局变量，全是window的属性。</a:t>
            </a:r>
          </a:p>
          <a:p>
            <a:pPr marL="895350" lvl="1" indent="-447675" defTabSz="374650">
              <a:spcBef>
                <a:spcPts val="4100"/>
              </a:spcBef>
              <a:buBlip>
                <a:blip r:embed="rId1"/>
              </a:buBlip>
              <a:defRPr sz="3280">
                <a:effectLst/>
              </a:defRPr>
            </a:pPr>
            <a:r>
              <a:t>eg:var a = 123; ===&gt; window.a = 123;</a:t>
            </a:r>
          </a:p>
        </p:txBody>
      </p:sp>
    </p:spTree>
  </p:cSld>
  <p:clrMapOvr>
    <a:masterClrMapping/>
  </p:clrMapOvr>
  <p:transition spd="slow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Shape 6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预编译</a:t>
            </a:r>
          </a:p>
        </p:txBody>
      </p:sp>
      <p:sp>
        <p:nvSpPr>
          <p:cNvPr id="664" name="Shape 66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四部曲：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1.创建AO对象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2.找形参和变量声明，将变量和形参名作为AO属性名，值为undefined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3.将实参值和形参统一</a:t>
            </a:r>
          </a:p>
          <a:p>
            <a:pPr marL="906780" lvl="1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t>4.在函数体里面找函数声明，值赋予函数体</a:t>
            </a:r>
          </a:p>
        </p:txBody>
      </p:sp>
    </p:spTree>
  </p:cSld>
  <p:clrMapOvr>
    <a:masterClrMapping/>
  </p:clrMapOvr>
  <p:transition spd="slow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6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99326" y="417576"/>
            <a:ext cx="12903201" cy="8991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8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1110" y="0"/>
            <a:ext cx="8942579" cy="97536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7000" y="546100"/>
            <a:ext cx="10210800" cy="86614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2" name="pasted-image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38200" y="304800"/>
            <a:ext cx="11328400" cy="9144000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slow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Shape 67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</a:t>
            </a:r>
          </a:p>
        </p:txBody>
      </p:sp>
      <p:sp>
        <p:nvSpPr>
          <p:cNvPr id="675" name="Shape 67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1.用已学的知识点，描述一下你心目中的对象。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2.属性的增、删、改、查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3.对象的创建方法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字面量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构造函数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系统自带   new Object();Array();Number();Boolean();Date();</a:t>
            </a:r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自定义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Object.create(原型)方法</a:t>
            </a:r>
          </a:p>
        </p:txBody>
      </p:sp>
    </p:spTree>
  </p:cSld>
  <p:clrMapOvr>
    <a:masterClrMapping/>
  </p:clrMapOvr>
  <p:transition spd="slow"/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Shape 67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构造函数内部原理</a:t>
            </a:r>
          </a:p>
        </p:txBody>
      </p:sp>
      <p:sp>
        <p:nvSpPr>
          <p:cNvPr id="678" name="Shape 67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1.在函数体最前面隐式的加上this = {}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2.执行 this.xxx = xxx;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3.隐式的返回this</a:t>
            </a:r>
          </a:p>
        </p:txBody>
      </p:sp>
    </p:spTree>
  </p:cSld>
  <p:clrMapOvr>
    <a:masterClrMapping/>
  </p:clrMapOvr>
  <p:transition spd="slow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Shape 68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包装类</a:t>
            </a:r>
          </a:p>
        </p:txBody>
      </p:sp>
      <p:sp>
        <p:nvSpPr>
          <p:cNvPr id="681" name="Shape 68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String();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Boolean();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Number();</a:t>
            </a:r>
          </a:p>
        </p:txBody>
      </p:sp>
    </p:spTree>
  </p:cSld>
  <p:clrMapOvr>
    <a:masterClrMapping/>
  </p:clrMapOvr>
  <p:transition spd="slow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Shape 68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 err="1"/>
              <a:t>原型</a:t>
            </a:r>
            <a:endParaRPr dirty="0"/>
          </a:p>
        </p:txBody>
      </p:sp>
      <p:sp>
        <p:nvSpPr>
          <p:cNvPr id="684" name="Shape 68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dirty="0"/>
              <a:t>1.定义：原型是function对象的一个属性，它定义了构造函数制造出的对象的公共祖先。通过该构造函数产生的对象，可以继承该原型的属性和方法。原型也是对象。</a:t>
            </a:r>
            <a:endParaRPr dirty="0"/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dirty="0"/>
              <a:t>2.利用原型特点和概念，可以提取共有属性。</a:t>
            </a:r>
            <a:endParaRPr lang="en-US" altLang="zh-CN" dirty="0"/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r>
              <a:rPr lang="en-US" altLang="zh-CN" dirty="0"/>
              <a:t>3.</a:t>
            </a:r>
            <a:r>
              <a:rPr lang="zh-CN" altLang="en-US" dirty="0"/>
              <a:t>对象属性的增删和原型上属性增删改查。 </a:t>
            </a:r>
            <a:endParaRPr dirty="0"/>
          </a:p>
          <a:p>
            <a:pPr marL="453390" indent="-453390" defTabSz="379095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4</a:t>
            </a:r>
            <a:r>
              <a:rPr dirty="0"/>
              <a:t>.</a:t>
            </a:r>
            <a:r>
              <a:rPr lang="zh-CN" altLang="en-US" dirty="0"/>
              <a:t>对象如何查看原型 </a:t>
            </a:r>
            <a:r>
              <a:rPr lang="en-US" altLang="zh-CN" dirty="0"/>
              <a:t>— &gt; </a:t>
            </a:r>
            <a:r>
              <a:rPr lang="zh-CN" altLang="en-US" dirty="0"/>
              <a:t>隐式属性 </a:t>
            </a:r>
            <a:r>
              <a:rPr lang="en-US" altLang="zh-CN" dirty="0"/>
              <a:t>__proto__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390" indent="-453390" defTabSz="379095">
              <a:spcBef>
                <a:spcPts val="4100"/>
              </a:spcBef>
              <a:defRPr sz="3320">
                <a:effectLst/>
              </a:defRPr>
            </a:pPr>
            <a:r>
              <a:rPr lang="en-US" altLang="zh-CN" dirty="0"/>
              <a:t>5.</a:t>
            </a:r>
            <a:r>
              <a:rPr lang="zh-CN" altLang="en-US" dirty="0"/>
              <a:t>对象如何查看对象的构造函数 </a:t>
            </a:r>
            <a:r>
              <a:rPr lang="en-US" altLang="zh-CN" dirty="0"/>
              <a:t>— &gt; constructor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453390" indent="-453390" defTabSz="379095">
              <a:spcBef>
                <a:spcPts val="4100"/>
              </a:spcBef>
              <a:buBlip>
                <a:blip r:embed="rId1"/>
              </a:buBlip>
              <a:defRPr sz="3320">
                <a:effectLst/>
              </a:defRPr>
            </a:pPr>
            <a:endParaRPr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图片占位符 155"/>
          <p:cNvPicPr>
            <a:picLocks noGrp="1"/>
          </p:cNvPicPr>
          <p:nvPr>
            <p:ph type="pic" idx="13"/>
          </p:nvPr>
        </p:nvPicPr>
        <p:blipFill>
          <a:blip r:embed="rId1"/>
          <a:stretch>
            <a:fillRect/>
          </a:stretch>
        </p:blipFill>
        <p:spPr>
          <a:xfrm>
            <a:off x="7236967" y="2641600"/>
            <a:ext cx="4421633" cy="6045200"/>
          </a:xfrm>
          <a:prstGeom prst="rect">
            <a:avLst/>
          </a:prstGeom>
        </p:spPr>
      </p:pic>
      <p:sp>
        <p:nvSpPr>
          <p:cNvPr id="157" name="Shape 15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js引擎</a:t>
            </a:r>
          </a:p>
        </p:txBody>
      </p:sp>
      <p:sp>
        <p:nvSpPr>
          <p:cNvPr id="158" name="Shape 158"/>
          <p:cNvSpPr>
            <a:spLocks noGrp="1"/>
          </p:cNvSpPr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2001年发布ie6，首次实现对js引擎的优化。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2008年Google发布最新浏览器Chrome，它是采用优化后的javascript引擎，引擎代号V8，因能把js代码直接转化为机械码来执行，进而以速度快而闻名。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 err="1"/>
              <a:t>后Firefox也推出了具备强大功能的js引擎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Firefox3.5   </a:t>
            </a:r>
            <a:r>
              <a:rPr dirty="0" err="1"/>
              <a:t>TraceMonkey（对频繁执行的代码做了路径优化</a:t>
            </a:r>
            <a:r>
              <a:rPr dirty="0"/>
              <a:t>）</a:t>
            </a:r>
            <a:endParaRPr dirty="0"/>
          </a:p>
          <a:p>
            <a:pPr marL="272415" indent="-272415" defTabSz="306070">
              <a:spcBef>
                <a:spcPts val="2600"/>
              </a:spcBef>
              <a:buBlip>
                <a:blip r:embed="rId2"/>
              </a:buBlip>
              <a:defRPr sz="2010">
                <a:effectLst/>
              </a:defRPr>
            </a:pPr>
            <a:r>
              <a:rPr dirty="0"/>
              <a:t>Firefox4.0   </a:t>
            </a:r>
            <a:r>
              <a:rPr dirty="0" err="1"/>
              <a:t>JeagerMonkey</a:t>
            </a:r>
            <a:endParaRPr dirty="0"/>
          </a:p>
        </p:txBody>
      </p:sp>
    </p:spTree>
  </p:cSld>
  <p:clrMapOvr>
    <a:masterClrMapping/>
  </p:clrMapOvr>
  <p:transition spd="slow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Shape 68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原型链</a:t>
            </a:r>
          </a:p>
        </p:txBody>
      </p:sp>
      <p:sp>
        <p:nvSpPr>
          <p:cNvPr id="687" name="Shape 68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如何构成原型链</a:t>
            </a:r>
            <a:r>
              <a:rPr dirty="0"/>
              <a:t>?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原型链上属性的增删改查</a:t>
            </a:r>
            <a:endParaRPr lang="en-US" altLang="zh-CN"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lang="zh-CN" altLang="en-US" dirty="0"/>
              <a:t>谁调用的方法内部</a:t>
            </a:r>
            <a:r>
              <a:rPr lang="en-US" altLang="zh-CN" dirty="0"/>
              <a:t>this</a:t>
            </a:r>
            <a:r>
              <a:rPr lang="zh-CN" altLang="en-US" dirty="0"/>
              <a:t>就是谁</a:t>
            </a:r>
            <a:r>
              <a:rPr lang="en-US" altLang="zh-CN" dirty="0"/>
              <a:t>-</a:t>
            </a:r>
            <a:r>
              <a:rPr lang="zh-CN" altLang="en-US" dirty="0"/>
              <a:t>原型案例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对象的最终都会继承自Object.prototype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Object.create</a:t>
            </a:r>
            <a:r>
              <a:rPr dirty="0"/>
              <a:t>(</a:t>
            </a:r>
            <a:r>
              <a:rPr dirty="0" err="1"/>
              <a:t>原型</a:t>
            </a:r>
            <a:r>
              <a:rPr dirty="0"/>
              <a:t>);</a:t>
            </a:r>
            <a:endParaRPr lang="en-US" altLang="zh-CN"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lang="zh-CN" altLang="en-US" dirty="0"/>
              <a:t>原型方法上的重写</a:t>
            </a:r>
            <a:endParaRPr dirty="0"/>
          </a:p>
        </p:txBody>
      </p:sp>
    </p:spTree>
  </p:cSld>
  <p:clrMapOvr>
    <a:masterClrMapping/>
  </p:clrMapOvr>
  <p:transition spd="slow"/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Shape 68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call/apply</a:t>
            </a:r>
          </a:p>
        </p:txBody>
      </p:sp>
      <p:sp>
        <p:nvSpPr>
          <p:cNvPr id="690" name="Shape 69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作用，改变this指向。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区别，后面传的参数形式不同。</a:t>
            </a:r>
          </a:p>
        </p:txBody>
      </p:sp>
    </p:spTree>
  </p:cSld>
  <p:clrMapOvr>
    <a:masterClrMapping/>
  </p:clrMapOvr>
  <p:transition spd="slow"/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Shape 69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继承发展史</a:t>
            </a:r>
          </a:p>
        </p:txBody>
      </p:sp>
      <p:sp>
        <p:nvSpPr>
          <p:cNvPr id="693" name="Shape 69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1.传统形式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过多的继承了没用的属性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2.借用构造函数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不能继承借用构造函数的原型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每次构造函数都要多走一个函数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3.共享原型</a:t>
            </a:r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不能随便改动自己的原型</a:t>
            </a:r>
          </a:p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t>4.圣杯模式</a:t>
            </a:r>
          </a:p>
        </p:txBody>
      </p:sp>
    </p:spTree>
  </p:cSld>
  <p:clrMapOvr>
    <a:masterClrMapping/>
  </p:clrMapOvr>
  <p:transition spd="slow"/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Shape 6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命名空间</a:t>
            </a:r>
          </a:p>
        </p:txBody>
      </p:sp>
      <p:sp>
        <p:nvSpPr>
          <p:cNvPr id="696" name="Shape 69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管理变量，防止污染全局，适用于模块化开发</a:t>
            </a:r>
          </a:p>
        </p:txBody>
      </p:sp>
    </p:spTree>
  </p:cSld>
  <p:clrMapOvr>
    <a:masterClrMapping/>
  </p:clrMapOvr>
  <p:transition spd="slow"/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Shape 69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思考问题</a:t>
            </a:r>
          </a:p>
        </p:txBody>
      </p:sp>
      <p:sp>
        <p:nvSpPr>
          <p:cNvPr id="699" name="Shape 69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如何实现链式调用模式（模仿jquery</a:t>
            </a:r>
            <a:r>
              <a:rPr dirty="0"/>
              <a:t>）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obj.eat</a:t>
            </a:r>
            <a:r>
              <a:rPr dirty="0"/>
              <a:t>().smoke().drink().eat().sleep();</a:t>
            </a:r>
            <a:endParaRPr dirty="0"/>
          </a:p>
        </p:txBody>
      </p:sp>
    </p:spTree>
  </p:cSld>
  <p:clrMapOvr>
    <a:masterClrMapping/>
  </p:clrMapOvr>
  <p:transition spd="slow"/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Shape 70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查看属性</a:t>
            </a:r>
          </a:p>
        </p:txBody>
      </p:sp>
      <p:sp>
        <p:nvSpPr>
          <p:cNvPr id="702" name="Shape 70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obj.prop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obj[“prop”]</a:t>
            </a:r>
          </a:p>
        </p:txBody>
      </p:sp>
    </p:spTree>
  </p:cSld>
  <p:clrMapOvr>
    <a:masterClrMapping/>
  </p:clrMapOvr>
  <p:transition spd="slow"/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Shape 70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对象的枚举</a:t>
            </a:r>
          </a:p>
        </p:txBody>
      </p:sp>
      <p:sp>
        <p:nvSpPr>
          <p:cNvPr id="705" name="Shape 70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1.hasOwnProperty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2.in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3.instanceof</a:t>
            </a:r>
          </a:p>
        </p:txBody>
      </p:sp>
    </p:spTree>
  </p:cSld>
  <p:clrMapOvr>
    <a:masterClrMapping/>
  </p:clrMapOvr>
  <p:transition spd="slow"/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Shape 70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this</a:t>
            </a:r>
          </a:p>
        </p:txBody>
      </p:sp>
      <p:sp>
        <p:nvSpPr>
          <p:cNvPr id="708" name="Shape 70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1.函数预编译过程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2.全局作用域里 this —&gt; window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3.call/apply 可以改变函数运行时this指向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4.obj.func();   func()里面的this指向obj)</a:t>
            </a:r>
          </a:p>
        </p:txBody>
      </p:sp>
    </p:spTree>
  </p:cSld>
  <p:clrMapOvr>
    <a:masterClrMapping/>
  </p:clrMapOvr>
  <p:transition spd="slow"/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Shape 71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arguments</a:t>
            </a:r>
          </a:p>
        </p:txBody>
      </p:sp>
      <p:sp>
        <p:nvSpPr>
          <p:cNvPr id="711" name="Shape 71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arguments.callee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func.caller</a:t>
            </a:r>
          </a:p>
        </p:txBody>
      </p:sp>
    </p:spTree>
  </p:cSld>
  <p:clrMapOvr>
    <a:masterClrMapping/>
  </p:clrMapOvr>
  <p:transition spd="slow"/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Shape 71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克隆</a:t>
            </a:r>
          </a:p>
        </p:txBody>
      </p:sp>
      <p:sp>
        <p:nvSpPr>
          <p:cNvPr id="714" name="Shape 71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浅层克隆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深层克隆 — &gt; 作业</a:t>
            </a:r>
          </a:p>
        </p:txBody>
      </p:sp>
    </p:spTree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js的逼格</a:t>
            </a:r>
          </a:p>
        </p:txBody>
      </p:sp>
      <p:sp>
        <p:nvSpPr>
          <p:cNvPr id="161" name="Shape 16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解释性语言</a:t>
            </a:r>
            <a:r>
              <a:rPr dirty="0"/>
              <a:t>   —   (</a:t>
            </a:r>
            <a:r>
              <a:rPr dirty="0" err="1"/>
              <a:t>不需要编译成文件）跨平台</a:t>
            </a:r>
            <a:endParaRPr dirty="0"/>
          </a:p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单线程</a:t>
            </a:r>
            <a:endParaRPr dirty="0"/>
          </a:p>
          <a:p>
            <a:pPr marL="491490" indent="-491490" defTabSz="410845">
              <a:spcBef>
                <a:spcPts val="4500"/>
              </a:spcBef>
              <a:buBlip>
                <a:blip r:embed="rId1"/>
              </a:buBlip>
              <a:defRPr sz="3600">
                <a:effectLst/>
              </a:defRPr>
            </a:pPr>
            <a:r>
              <a:rPr dirty="0" err="1"/>
              <a:t>ECMA标注</a:t>
            </a:r>
            <a:r>
              <a:rPr dirty="0"/>
              <a:t> —  为了取得技术优势，</a:t>
            </a:r>
            <a:r>
              <a:rPr dirty="0">
                <a:solidFill>
                  <a:srgbClr val="136EC2"/>
                </a:solidFill>
                <a:hlinkClick r:id="rId2"/>
              </a:rPr>
              <a:t>微软</a:t>
            </a:r>
            <a:r>
              <a:rPr dirty="0"/>
              <a:t>推出了</a:t>
            </a:r>
            <a:r>
              <a:rPr dirty="0">
                <a:solidFill>
                  <a:srgbClr val="136EC2"/>
                </a:solidFill>
                <a:hlinkClick r:id="rId3"/>
              </a:rPr>
              <a:t>JScript</a:t>
            </a:r>
            <a:r>
              <a:rPr dirty="0"/>
              <a:t>，CEnvi推出ScriptEase，与JavaScript同样可在浏览器上运行。为了统一规格JavaScript兼容于ECMA标准，因此也称为</a:t>
            </a:r>
            <a:r>
              <a:rPr dirty="0">
                <a:solidFill>
                  <a:srgbClr val="136EC2"/>
                </a:solidFill>
                <a:hlinkClick r:id="rId4"/>
              </a:rPr>
              <a:t>ECMAScript</a:t>
            </a:r>
            <a:r>
              <a:rPr dirty="0"/>
              <a:t>。</a:t>
            </a:r>
            <a:endParaRPr dirty="0"/>
          </a:p>
        </p:txBody>
      </p:sp>
    </p:spTree>
  </p:cSld>
  <p:clrMapOvr>
    <a:masterClrMapping/>
  </p:clrMapOvr>
  <p:transition spd="slow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Shape 71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</a:t>
            </a:r>
          </a:p>
        </p:txBody>
      </p:sp>
      <p:sp>
        <p:nvSpPr>
          <p:cNvPr id="717" name="Shape 71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数组的定义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new Array(length/content);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字面量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数组的读和写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//不可以溢出读</a:t>
            </a:r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arr[num] = xxx;//可以溢出写</a:t>
            </a:r>
          </a:p>
        </p:txBody>
      </p:sp>
    </p:spTree>
  </p:cSld>
  <p:clrMapOvr>
    <a:masterClrMapping/>
  </p:clrMapOvr>
  <p:transition spd="slow"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Shape 71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数组常用的方法</a:t>
            </a:r>
          </a:p>
        </p:txBody>
      </p:sp>
      <p:sp>
        <p:nvSpPr>
          <p:cNvPr id="720" name="Shape 72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 err="1"/>
              <a:t>改变原数组</a:t>
            </a:r>
            <a:endParaRPr dirty="0"/>
          </a:p>
          <a:p>
            <a:pPr marL="1081405" lvl="1" indent="-540385" defTabSz="452120">
              <a:spcBef>
                <a:spcPts val="4900"/>
              </a:spcBef>
              <a:defRPr sz="3960">
                <a:effectLst/>
              </a:defRPr>
            </a:pPr>
            <a:r>
              <a:rPr dirty="0" err="1"/>
              <a:t>reverse,sort,push,pop</a:t>
            </a:r>
            <a:r>
              <a:rPr dirty="0"/>
              <a:t>, </a:t>
            </a:r>
            <a:r>
              <a:rPr dirty="0" err="1"/>
              <a:t>unshift</a:t>
            </a:r>
            <a:r>
              <a:rPr dirty="0"/>
              <a:t>,</a:t>
            </a:r>
            <a:r>
              <a:rPr lang="en-US" altLang="zh-CN" dirty="0"/>
              <a:t> shift,</a:t>
            </a:r>
            <a:endParaRPr dirty="0"/>
          </a:p>
          <a:p>
            <a:pPr marL="1081405" lvl="1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/>
              <a:t>splice</a:t>
            </a:r>
            <a:endParaRPr dirty="0"/>
          </a:p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dirty="0" err="1"/>
              <a:t>不改变原数组</a:t>
            </a:r>
            <a:endParaRPr lang="en-US" altLang="zh-CN" dirty="0"/>
          </a:p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lang="en-US" altLang="zh-CN" dirty="0" err="1"/>
              <a:t>forEach</a:t>
            </a:r>
            <a:r>
              <a:rPr lang="en-US" altLang="zh-CN" dirty="0"/>
              <a:t> filter map reduce </a:t>
            </a:r>
            <a:r>
              <a:rPr lang="en-US" altLang="zh-CN" dirty="0" err="1"/>
              <a:t>reduceRight</a:t>
            </a:r>
            <a:endParaRPr dirty="0"/>
          </a:p>
          <a:p>
            <a:pPr marL="1081405" lvl="1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rPr lang="en-US" altLang="zh-CN"/>
              <a:t>slice </a:t>
            </a:r>
            <a:r>
              <a:rPr dirty="0" err="1"/>
              <a:t>concat,join</a:t>
            </a:r>
            <a:r>
              <a:rPr dirty="0"/>
              <a:t>—&gt;</a:t>
            </a:r>
            <a:r>
              <a:rPr dirty="0" err="1"/>
              <a:t>split,toString</a:t>
            </a:r>
            <a:endParaRPr dirty="0"/>
          </a:p>
        </p:txBody>
      </p:sp>
    </p:spTree>
  </p:cSld>
  <p:clrMapOvr>
    <a:masterClrMapping/>
  </p:clrMapOvr>
  <p:transition spd="slow"/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Shape 7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类数组</a:t>
            </a:r>
          </a:p>
        </p:txBody>
      </p:sp>
      <p:sp>
        <p:nvSpPr>
          <p:cNvPr id="723" name="Shape 72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1.可以利用属性名模拟数组的特性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2.可以动态的增长length属性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3.如果强行让类数组调用push方法，则会根据length属性值的位置进行属性的扩充。</a:t>
            </a:r>
          </a:p>
        </p:txBody>
      </p:sp>
    </p:spTree>
  </p:cSld>
  <p:clrMapOvr>
    <a:masterClrMapping/>
  </p:clrMapOvr>
  <p:transition spd="slow"/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Shape 7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三目运算符</a:t>
            </a:r>
          </a:p>
        </p:txBody>
      </p:sp>
      <p:sp>
        <p:nvSpPr>
          <p:cNvPr id="726" name="Shape 72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t>形式：判断语句? 若为真，执行，并返回结果：若为假，执行，并返回结果</a:t>
            </a:r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t>三目运算符其实就是简化版的if(){…}else{}语句</a:t>
            </a:r>
          </a:p>
        </p:txBody>
      </p:sp>
    </p:spTree>
  </p:cSld>
  <p:clrMapOvr>
    <a:masterClrMapping/>
  </p:clrMapOvr>
  <p:transition spd="slow"/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8" name="Shape 72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try…catch</a:t>
            </a:r>
          </a:p>
        </p:txBody>
      </p:sp>
      <p:sp>
        <p:nvSpPr>
          <p:cNvPr id="729" name="Shape 72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try{}catch(e) {}finally{}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 err="1"/>
              <a:t>Error.name的六种值对应的信息</a:t>
            </a:r>
            <a:r>
              <a:rPr dirty="0"/>
              <a:t>：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1. </a:t>
            </a:r>
            <a:r>
              <a:rPr dirty="0" err="1"/>
              <a:t>EvalError：eval</a:t>
            </a:r>
            <a:r>
              <a:rPr dirty="0"/>
              <a:t>()</a:t>
            </a:r>
            <a:r>
              <a:rPr dirty="0" err="1"/>
              <a:t>的使用与定义不一致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2. </a:t>
            </a:r>
            <a:r>
              <a:rPr dirty="0" err="1"/>
              <a:t>RangeError：数值越界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3. </a:t>
            </a:r>
            <a:r>
              <a:rPr dirty="0" err="1"/>
              <a:t>ReferenceError：非法或不能识别的引用数值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4. </a:t>
            </a:r>
            <a:r>
              <a:rPr dirty="0" err="1"/>
              <a:t>SyntaxError：发生语法解析错误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5. </a:t>
            </a:r>
            <a:r>
              <a:rPr dirty="0" err="1"/>
              <a:t>TypeError：操作数类型错误</a:t>
            </a:r>
            <a:r>
              <a:rPr dirty="0"/>
              <a:t> </a:t>
            </a:r>
            <a:endParaRPr dirty="0"/>
          </a:p>
          <a:p>
            <a:pPr marL="306070" indent="-306070" defTabSz="255905">
              <a:spcBef>
                <a:spcPts val="2800"/>
              </a:spcBef>
              <a:buBlip>
                <a:blip r:embed="rId1"/>
              </a:buBlip>
              <a:defRPr sz="2240">
                <a:effectLst/>
              </a:defRPr>
            </a:pPr>
            <a:r>
              <a:rPr dirty="0"/>
              <a:t>6. </a:t>
            </a:r>
            <a:r>
              <a:rPr dirty="0" err="1"/>
              <a:t>URIError：URI处理函数使用不当</a:t>
            </a:r>
            <a:endParaRPr dirty="0"/>
          </a:p>
        </p:txBody>
      </p:sp>
    </p:spTree>
  </p:cSld>
  <p:clrMapOvr>
    <a:masterClrMapping/>
  </p:clrMapOvr>
  <p:transition spd="slow"/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Shape 7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es5严格模式</a:t>
            </a:r>
          </a:p>
        </p:txBody>
      </p:sp>
      <p:sp>
        <p:nvSpPr>
          <p:cNvPr id="732" name="Shape 73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00355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“use strict”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/>
              <a:t>不再兼容es3的一些不规则语法。使用全新的es5规范。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两种用法</a:t>
            </a:r>
            <a:r>
              <a:rPr dirty="0"/>
              <a:t>：</a:t>
            </a:r>
            <a:endParaRPr dirty="0"/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全局严格模式</a:t>
            </a:r>
            <a:endParaRPr dirty="0"/>
          </a:p>
          <a:p>
            <a:pPr marL="901065" lvl="2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局部函数内严格模式（推荐</a:t>
            </a:r>
            <a:r>
              <a:rPr dirty="0"/>
              <a:t>）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就是一行字符串，不会对不兼容严格模式的浏览器产生影响</a:t>
            </a:r>
            <a:r>
              <a:rPr dirty="0"/>
              <a:t>。</a:t>
            </a:r>
            <a:endParaRPr dirty="0"/>
          </a:p>
          <a:p>
            <a:pPr marL="600710" lvl="1" indent="-300355" defTabSz="251460">
              <a:spcBef>
                <a:spcPts val="2700"/>
              </a:spcBef>
              <a:buBlip>
                <a:blip r:embed="rId1"/>
              </a:buBlip>
              <a:defRPr sz="2200">
                <a:effectLst/>
              </a:defRPr>
            </a:pPr>
            <a:r>
              <a:rPr dirty="0" err="1"/>
              <a:t>不支持with,arguments.callee,func.caller,变量赋值前必须声明，局部this必须被赋值</a:t>
            </a:r>
            <a:r>
              <a:rPr dirty="0"/>
              <a:t>(</a:t>
            </a:r>
            <a:r>
              <a:rPr dirty="0" err="1"/>
              <a:t>Person.call</a:t>
            </a:r>
            <a:r>
              <a:rPr dirty="0"/>
              <a:t>(null/undefined) </a:t>
            </a:r>
            <a:r>
              <a:rPr dirty="0" err="1"/>
              <a:t>赋值什么就是什么</a:t>
            </a:r>
            <a:r>
              <a:rPr dirty="0"/>
              <a:t>),</a:t>
            </a:r>
            <a:r>
              <a:rPr dirty="0" err="1"/>
              <a:t>拒绝重复属性和参数</a:t>
            </a:r>
            <a:endParaRPr dirty="0"/>
          </a:p>
        </p:txBody>
      </p:sp>
    </p:spTree>
  </p:cSld>
  <p:clrMapOvr>
    <a:masterClrMapping/>
  </p:clrMapOvr>
  <p:transition spd="slow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Shape 7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</a:t>
            </a:r>
          </a:p>
        </p:txBody>
      </p:sp>
    </p:spTree>
  </p:cSld>
  <p:clrMapOvr>
    <a:masterClrMapping/>
  </p:clrMapOvr>
  <p:transition spd="slow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Shape 73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什么是DOM</a:t>
            </a:r>
          </a:p>
        </p:txBody>
      </p:sp>
      <p:sp>
        <p:nvSpPr>
          <p:cNvPr id="737" name="Shape 73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1.DOM — &gt; Document Object Model</a:t>
            </a:r>
          </a:p>
          <a:p>
            <a:pPr marL="540385" indent="-540385" defTabSz="452120">
              <a:spcBef>
                <a:spcPts val="4900"/>
              </a:spcBef>
              <a:buBlip>
                <a:blip r:embed="rId1"/>
              </a:buBlip>
              <a:defRPr sz="3960">
                <a:effectLst/>
              </a:defRPr>
            </a:pPr>
            <a:r>
              <a:t>2.DOM定义了表示和修改文档所需的对象、这些对象的行为和属性以及这些对象之间的关系。DOM对象即为宿主对象，由浏览器厂商定义，用来操作html和css功能的一类对象的集合。也有人称DOM是对HTML以及XML的标准编程接口。</a:t>
            </a:r>
          </a:p>
        </p:txBody>
      </p:sp>
    </p:spTree>
  </p:cSld>
  <p:clrMapOvr>
    <a:masterClrMapping/>
  </p:clrMapOvr>
  <p:transition spd="slow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Shape 73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0" name="Shape 74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18440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1.对节点的增删改查</a:t>
            </a:r>
            <a:endParaRPr dirty="0"/>
          </a:p>
          <a:p>
            <a:pPr marL="436880" lvl="1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查</a:t>
            </a:r>
            <a:endParaRPr dirty="0"/>
          </a:p>
          <a:p>
            <a:pPr marL="655320" lvl="2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查看元素节点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document代表整个文档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document.getElementById</a:t>
            </a:r>
            <a:r>
              <a:rPr dirty="0"/>
              <a:t>() //</a:t>
            </a:r>
            <a:r>
              <a:rPr dirty="0" err="1"/>
              <a:t>元素id</a:t>
            </a:r>
            <a:r>
              <a:rPr dirty="0"/>
              <a:t> 在Ie8以下的浏览器，不区分id大小写，而且也返回匹配name属性的元素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getElementsByTagName</a:t>
            </a:r>
            <a:r>
              <a:rPr dirty="0"/>
              <a:t>() // </a:t>
            </a:r>
            <a:r>
              <a:rPr dirty="0" err="1"/>
              <a:t>标签名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getElement</a:t>
            </a:r>
            <a:r>
              <a:rPr lang="en-US" altLang="zh-CN" dirty="0" err="1"/>
              <a:t>s</a:t>
            </a:r>
            <a:r>
              <a:rPr dirty="0" err="1"/>
              <a:t>ByName</a:t>
            </a:r>
            <a:r>
              <a:rPr dirty="0"/>
              <a:t>(); //，</a:t>
            </a:r>
            <a:r>
              <a:rPr lang="en-US" dirty="0"/>
              <a:t>IE</a:t>
            </a:r>
            <a:r>
              <a:rPr lang="zh-CN" altLang="en-US" dirty="0"/>
              <a:t>不支持</a:t>
            </a:r>
            <a:r>
              <a:rPr dirty="0" err="1"/>
              <a:t>需注意，只有部分标签name可生效（表单，表单元素，img，iframe</a:t>
            </a:r>
            <a:r>
              <a:rPr dirty="0"/>
              <a:t>）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getElementsByClassName</a:t>
            </a:r>
            <a:r>
              <a:rPr dirty="0"/>
              <a:t>() // </a:t>
            </a:r>
            <a:r>
              <a:rPr dirty="0" err="1"/>
              <a:t>类名</a:t>
            </a:r>
            <a:r>
              <a:rPr dirty="0"/>
              <a:t> -&gt; ie8和ie8以下的ie版本中没有，可以多个class一起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  在ie7和ie7以下的版本中没有</a:t>
            </a:r>
            <a:endParaRPr dirty="0"/>
          </a:p>
          <a:p>
            <a:pPr marL="873760" lvl="3" indent="-218440" defTabSz="182880">
              <a:spcBef>
                <a:spcPts val="2000"/>
              </a:spcBef>
              <a:buBlip>
                <a:blip r:embed="rId1"/>
              </a:buBlip>
              <a:defRPr sz="1600">
                <a:effectLst/>
              </a:defRPr>
            </a:pPr>
            <a:r>
              <a:rPr dirty="0"/>
              <a:t>.</a:t>
            </a:r>
            <a:r>
              <a:rPr dirty="0" err="1"/>
              <a:t>querySelectorAll</a:t>
            </a:r>
            <a:r>
              <a:rPr dirty="0"/>
              <a:t>() // </a:t>
            </a:r>
            <a:r>
              <a:rPr dirty="0" err="1"/>
              <a:t>css选择器</a:t>
            </a:r>
            <a:r>
              <a:rPr dirty="0"/>
              <a:t> 在ie7和ie7以下的版本中没有</a:t>
            </a:r>
            <a:endParaRPr dirty="0"/>
          </a:p>
        </p:txBody>
      </p:sp>
    </p:spTree>
  </p:cSld>
  <p:clrMapOvr>
    <a:masterClrMapping/>
  </p:clrMapOvr>
  <p:transition spd="slow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Shape 7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6" name="Shape 746"/>
          <p:cNvSpPr>
            <a:spLocks noGrp="1"/>
          </p:cNvSpPr>
          <p:nvPr>
            <p:ph type="body" idx="4294967295"/>
          </p:nvPr>
        </p:nvSpPr>
        <p:spPr>
          <a:xfrm>
            <a:off x="1955800" y="2169384"/>
            <a:ext cx="9753600" cy="7309253"/>
          </a:xfrm>
          <a:prstGeom prst="rect">
            <a:avLst/>
          </a:prstGeom>
        </p:spPr>
        <p:txBody>
          <a:bodyPr anchor="ctr"/>
          <a:lstStyle/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遍历节点树</a:t>
            </a:r>
            <a:r>
              <a:rPr dirty="0"/>
              <a:t>：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parentNode</a:t>
            </a:r>
            <a:r>
              <a:rPr dirty="0"/>
              <a:t> -&gt; </a:t>
            </a:r>
            <a:r>
              <a:rPr dirty="0" err="1"/>
              <a:t>父节点</a:t>
            </a:r>
            <a:r>
              <a:rPr dirty="0"/>
              <a:t>  (</a:t>
            </a:r>
            <a:r>
              <a:rPr dirty="0" err="1"/>
              <a:t>最顶端的parentNode为#document</a:t>
            </a:r>
            <a:r>
              <a:rPr dirty="0"/>
              <a:t>);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childNodes</a:t>
            </a:r>
            <a:r>
              <a:rPr dirty="0"/>
              <a:t> -&gt; </a:t>
            </a:r>
            <a:r>
              <a:rPr dirty="0" err="1"/>
              <a:t>子节点们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firstChild</a:t>
            </a:r>
            <a:r>
              <a:rPr dirty="0"/>
              <a:t> -&gt; </a:t>
            </a:r>
            <a:r>
              <a:rPr dirty="0" err="1"/>
              <a:t>第一个子节点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lastChild</a:t>
            </a:r>
            <a:r>
              <a:rPr dirty="0"/>
              <a:t> -&gt; </a:t>
            </a:r>
            <a:r>
              <a:rPr dirty="0" err="1"/>
              <a:t>最后一个子节点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 </a:t>
            </a:r>
            <a:r>
              <a:rPr dirty="0" err="1"/>
              <a:t>nextSibling</a:t>
            </a:r>
            <a:r>
              <a:rPr dirty="0"/>
              <a:t>-&gt;</a:t>
            </a:r>
            <a:r>
              <a:rPr dirty="0" err="1"/>
              <a:t>后一个兄弟</a:t>
            </a:r>
            <a:r>
              <a:rPr lang="zh-CN" altLang="en-US" dirty="0"/>
              <a:t>节点</a:t>
            </a:r>
            <a:r>
              <a:rPr dirty="0"/>
              <a:t> </a:t>
            </a:r>
            <a:r>
              <a:rPr dirty="0" err="1"/>
              <a:t>previousSibling</a:t>
            </a:r>
            <a:r>
              <a:rPr dirty="0"/>
              <a:t>-&gt;</a:t>
            </a:r>
            <a:r>
              <a:rPr dirty="0" err="1"/>
              <a:t>前一个兄弟</a:t>
            </a:r>
            <a:r>
              <a:rPr lang="zh-CN" altLang="en-US" dirty="0"/>
              <a:t>节点</a:t>
            </a:r>
            <a:endParaRPr dirty="0"/>
          </a:p>
          <a:p>
            <a:pPr marL="218440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基于元素节点树的遍历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parentElement</a:t>
            </a:r>
            <a:r>
              <a:rPr dirty="0"/>
              <a:t> -&gt; </a:t>
            </a:r>
            <a:r>
              <a:rPr dirty="0" err="1"/>
              <a:t>返回当前元素的父元素节点</a:t>
            </a:r>
            <a:r>
              <a:rPr dirty="0"/>
              <a:t> 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/>
              <a:t>children -&gt; </a:t>
            </a:r>
            <a:r>
              <a:rPr dirty="0" err="1"/>
              <a:t>只返回当前元素的元素子节点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node.childElementCount</a:t>
            </a:r>
            <a:r>
              <a:rPr dirty="0"/>
              <a:t>  === </a:t>
            </a:r>
            <a:r>
              <a:rPr dirty="0" err="1"/>
              <a:t>node.children.length当前元素节点的子元素节点个数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firstElementChild</a:t>
            </a:r>
            <a:r>
              <a:rPr dirty="0"/>
              <a:t> -&gt; </a:t>
            </a:r>
            <a:r>
              <a:rPr dirty="0" err="1"/>
              <a:t>返回的是第一个元素节点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lastElementChild</a:t>
            </a:r>
            <a:r>
              <a:rPr dirty="0"/>
              <a:t> -&gt; </a:t>
            </a:r>
            <a:r>
              <a:rPr dirty="0" err="1"/>
              <a:t>返回的是最后一个元素节点</a:t>
            </a:r>
            <a:r>
              <a:rPr dirty="0"/>
              <a:t>(</a:t>
            </a:r>
            <a:r>
              <a:rPr dirty="0" err="1"/>
              <a:t>IE不兼容</a:t>
            </a:r>
            <a:r>
              <a:rPr dirty="0"/>
              <a:t>)</a:t>
            </a:r>
            <a:endParaRPr dirty="0"/>
          </a:p>
          <a:p>
            <a:pPr marL="436880" lvl="1" indent="-218440" algn="l" defTabSz="182880">
              <a:spcBef>
                <a:spcPts val="2000"/>
              </a:spcBef>
              <a:buSzPct val="35000"/>
              <a:buBlip>
                <a:blip r:embed="rId1"/>
              </a:buBlip>
              <a:defRPr sz="1600">
                <a:effectLst/>
              </a:defRPr>
            </a:pPr>
            <a:r>
              <a:rPr dirty="0" err="1"/>
              <a:t>nextElementSibling</a:t>
            </a:r>
            <a:r>
              <a:rPr dirty="0"/>
              <a:t> / </a:t>
            </a:r>
            <a:r>
              <a:rPr dirty="0" err="1"/>
              <a:t>previousElementSibling</a:t>
            </a:r>
            <a:r>
              <a:rPr dirty="0"/>
              <a:t> -&gt;</a:t>
            </a:r>
            <a:r>
              <a:rPr dirty="0" err="1"/>
              <a:t>返回后一个</a:t>
            </a:r>
            <a:r>
              <a:rPr dirty="0"/>
              <a:t>/</a:t>
            </a:r>
            <a:r>
              <a:rPr dirty="0" err="1"/>
              <a:t>前一个兄弟元素节点（IE不兼容</a:t>
            </a:r>
            <a:r>
              <a:rPr dirty="0"/>
              <a:t>)</a:t>
            </a:r>
            <a:endParaRPr dirty="0"/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js执行队列</a:t>
            </a:r>
          </a:p>
        </p:txBody>
      </p:sp>
      <p:sp>
        <p:nvSpPr>
          <p:cNvPr id="164" name="Shape 164"/>
          <p:cNvSpPr/>
          <p:nvPr/>
        </p:nvSpPr>
        <p:spPr>
          <a:xfrm>
            <a:off x="1966969" y="2785629"/>
            <a:ext cx="2273428" cy="1270001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5" name="Shape 165"/>
          <p:cNvSpPr/>
          <p:nvPr/>
        </p:nvSpPr>
        <p:spPr>
          <a:xfrm>
            <a:off x="1966969" y="3103129"/>
            <a:ext cx="2273428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js执行主线程</a:t>
            </a:r>
          </a:p>
        </p:txBody>
      </p:sp>
      <p:sp>
        <p:nvSpPr>
          <p:cNvPr id="166" name="Shape 166"/>
          <p:cNvSpPr/>
          <p:nvPr/>
        </p:nvSpPr>
        <p:spPr>
          <a:xfrm>
            <a:off x="1966353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105794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8" name="Shape 168"/>
          <p:cNvSpPr/>
          <p:nvPr/>
        </p:nvSpPr>
        <p:spPr>
          <a:xfrm>
            <a:off x="53852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69" name="Shape 169"/>
          <p:cNvSpPr/>
          <p:nvPr/>
        </p:nvSpPr>
        <p:spPr>
          <a:xfrm>
            <a:off x="8848056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0" name="Shape 170"/>
          <p:cNvSpPr/>
          <p:nvPr/>
        </p:nvSpPr>
        <p:spPr>
          <a:xfrm>
            <a:off x="7116655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1" name="Shape 171"/>
          <p:cNvSpPr/>
          <p:nvPr/>
        </p:nvSpPr>
        <p:spPr>
          <a:xfrm>
            <a:off x="3653854" y="4878789"/>
            <a:ext cx="1270001" cy="1270001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2" name="Shape 172"/>
          <p:cNvSpPr/>
          <p:nvPr/>
        </p:nvSpPr>
        <p:spPr>
          <a:xfrm>
            <a:off x="1919255" y="5288839"/>
            <a:ext cx="1364196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3" name="Shape 173"/>
          <p:cNvSpPr/>
          <p:nvPr/>
        </p:nvSpPr>
        <p:spPr>
          <a:xfrm>
            <a:off x="360675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task2,2ms</a:t>
            </a:r>
          </a:p>
        </p:txBody>
      </p:sp>
      <p:sp>
        <p:nvSpPr>
          <p:cNvPr id="174" name="Shape 174"/>
          <p:cNvSpPr/>
          <p:nvPr/>
        </p:nvSpPr>
        <p:spPr>
          <a:xfrm>
            <a:off x="5334706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5" name="Shape 175"/>
          <p:cNvSpPr/>
          <p:nvPr/>
        </p:nvSpPr>
        <p:spPr>
          <a:xfrm>
            <a:off x="7069557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6" name="Shape 176"/>
          <p:cNvSpPr/>
          <p:nvPr/>
        </p:nvSpPr>
        <p:spPr>
          <a:xfrm>
            <a:off x="88009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task1,1ms</a:t>
            </a:r>
          </a:p>
        </p:txBody>
      </p:sp>
      <p:sp>
        <p:nvSpPr>
          <p:cNvPr id="177" name="Shape 177"/>
          <p:cNvSpPr/>
          <p:nvPr/>
        </p:nvSpPr>
        <p:spPr>
          <a:xfrm>
            <a:off x="10532358" y="5288839"/>
            <a:ext cx="1364197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/>
            </a:lvl1pPr>
          </a:lstStyle>
          <a:p>
            <a:r>
              <a:t>task2,1ms</a:t>
            </a:r>
          </a:p>
        </p:txBody>
      </p:sp>
      <p:sp>
        <p:nvSpPr>
          <p:cNvPr id="178" name="Shape 178"/>
          <p:cNvSpPr/>
          <p:nvPr/>
        </p:nvSpPr>
        <p:spPr>
          <a:xfrm flipV="1">
            <a:off x="2730453" y="4200151"/>
            <a:ext cx="1" cy="59015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79" name="Shape 179"/>
          <p:cNvSpPr/>
          <p:nvPr/>
        </p:nvSpPr>
        <p:spPr>
          <a:xfrm flipH="1">
            <a:off x="3296165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0" name="Shape 180"/>
          <p:cNvSpPr/>
          <p:nvPr/>
        </p:nvSpPr>
        <p:spPr>
          <a:xfrm flipH="1">
            <a:off x="4980342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1" name="Shape 181"/>
          <p:cNvSpPr/>
          <p:nvPr/>
        </p:nvSpPr>
        <p:spPr>
          <a:xfrm flipH="1">
            <a:off x="8490241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2" name="Shape 182"/>
          <p:cNvSpPr/>
          <p:nvPr/>
        </p:nvSpPr>
        <p:spPr>
          <a:xfrm flipH="1">
            <a:off x="671346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83" name="Shape 183"/>
          <p:cNvSpPr/>
          <p:nvPr/>
        </p:nvSpPr>
        <p:spPr>
          <a:xfrm flipH="1">
            <a:off x="10199818" y="5513789"/>
            <a:ext cx="297877" cy="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slow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Shape 7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3" name="Shape 743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节点的类型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元素节点</a:t>
            </a:r>
            <a:r>
              <a:rPr dirty="0"/>
              <a:t>   —— 1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属性节点</a:t>
            </a:r>
            <a:r>
              <a:rPr dirty="0"/>
              <a:t>   —— 2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文本节点</a:t>
            </a:r>
            <a:r>
              <a:rPr dirty="0"/>
              <a:t>   —— 3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注释节点</a:t>
            </a:r>
            <a:r>
              <a:rPr dirty="0"/>
              <a:t>   —— 8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/>
              <a:t>document  —— 9</a:t>
            </a:r>
            <a:endParaRPr dirty="0"/>
          </a:p>
          <a:p>
            <a:pPr marL="622300" lvl="1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DocumentFragment</a:t>
            </a:r>
            <a:r>
              <a:rPr dirty="0"/>
              <a:t>  ——  11 </a:t>
            </a:r>
            <a:endParaRPr dirty="0"/>
          </a:p>
          <a:p>
            <a:pPr marL="311150" indent="-311150" algn="l" defTabSz="260350">
              <a:spcBef>
                <a:spcPts val="2800"/>
              </a:spcBef>
              <a:buSzPct val="35000"/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获取节点类型</a:t>
            </a:r>
            <a:r>
              <a:rPr dirty="0"/>
              <a:t>   </a:t>
            </a:r>
            <a:r>
              <a:rPr dirty="0" err="1"/>
              <a:t>nodeType</a:t>
            </a:r>
            <a:r>
              <a:rPr dirty="0"/>
              <a:t> </a:t>
            </a:r>
            <a:endParaRPr dirty="0"/>
          </a:p>
        </p:txBody>
      </p:sp>
    </p:spTree>
  </p:cSld>
  <p:clrMapOvr>
    <a:masterClrMapping/>
  </p:clrMapOvr>
  <p:transition spd="slow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Shape 7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749" name="Shape 749"/>
          <p:cNvSpPr>
            <a:spLocks noGrp="1"/>
          </p:cNvSpPr>
          <p:nvPr>
            <p:ph type="body" idx="4294967295"/>
          </p:nvPr>
        </p:nvSpPr>
        <p:spPr>
          <a:xfrm>
            <a:off x="1968500" y="2743200"/>
            <a:ext cx="9753600" cy="5842000"/>
          </a:xfrm>
          <a:prstGeom prst="rect">
            <a:avLst/>
          </a:prstGeom>
        </p:spPr>
        <p:txBody>
          <a:bodyPr anchor="ctr"/>
          <a:lstStyle/>
          <a:p>
            <a:pPr marL="245745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节点的四个属性</a:t>
            </a:r>
            <a:endParaRPr dirty="0"/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nodeName</a:t>
            </a:r>
            <a:endParaRPr dirty="0"/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元素的标签名，以大写形式表示,只读</a:t>
            </a:r>
            <a:endParaRPr dirty="0"/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nodeValue</a:t>
            </a:r>
            <a:endParaRPr dirty="0"/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Text节点或Comment节点的文本内容,可读写</a:t>
            </a:r>
            <a:endParaRPr dirty="0"/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nodeType</a:t>
            </a:r>
            <a:endParaRPr dirty="0"/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该节点的类型，只读</a:t>
            </a:r>
            <a:endParaRPr dirty="0"/>
          </a:p>
          <a:p>
            <a:pPr marL="491490" lvl="1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/>
              <a:t>attributes</a:t>
            </a:r>
            <a:endParaRPr dirty="0"/>
          </a:p>
          <a:p>
            <a:pPr marL="737235" lvl="2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/>
              <a:t>Element </a:t>
            </a:r>
            <a:r>
              <a:rPr dirty="0" err="1"/>
              <a:t>节点的属性集合</a:t>
            </a:r>
            <a:endParaRPr dirty="0"/>
          </a:p>
          <a:p>
            <a:pPr marL="245745" indent="-245745" algn="l" defTabSz="205105">
              <a:spcBef>
                <a:spcPts val="2200"/>
              </a:spcBef>
              <a:buSzPct val="35000"/>
              <a:buBlip>
                <a:blip r:embed="rId1"/>
              </a:buBlip>
              <a:defRPr sz="1800">
                <a:effectLst/>
              </a:defRPr>
            </a:pPr>
            <a:r>
              <a:rPr dirty="0" err="1"/>
              <a:t>节点的一个方法</a:t>
            </a:r>
            <a:r>
              <a:rPr dirty="0"/>
              <a:t>  </a:t>
            </a:r>
            <a:r>
              <a:rPr dirty="0" err="1"/>
              <a:t>Node.hasChildNodes</a:t>
            </a:r>
            <a:r>
              <a:rPr dirty="0"/>
              <a:t>();</a:t>
            </a:r>
            <a:endParaRPr dirty="0"/>
          </a:p>
        </p:txBody>
      </p:sp>
    </p:spTree>
  </p:cSld>
  <p:clrMapOvr>
    <a:masterClrMapping/>
  </p:clrMapOvr>
  <p:transition spd="slow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1" name="Shape 751"/>
          <p:cNvSpPr>
            <a:spLocks noGrp="1"/>
          </p:cNvSpPr>
          <p:nvPr>
            <p:ph type="title"/>
          </p:nvPr>
        </p:nvSpPr>
        <p:spPr>
          <a:xfrm>
            <a:off x="2119583" y="189841"/>
            <a:ext cx="9575801" cy="2590801"/>
          </a:xfrm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zh-CN" altLang="en-US" dirty="0"/>
              <a:t>接口</a:t>
            </a:r>
            <a:endParaRPr dirty="0"/>
          </a:p>
        </p:txBody>
      </p:sp>
      <p:sp>
        <p:nvSpPr>
          <p:cNvPr id="752" name="Shape 752"/>
          <p:cNvSpPr/>
          <p:nvPr/>
        </p:nvSpPr>
        <p:spPr>
          <a:xfrm>
            <a:off x="233572" y="4368800"/>
            <a:ext cx="1539212" cy="98826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3" name="Shape 753"/>
          <p:cNvSpPr/>
          <p:nvPr/>
        </p:nvSpPr>
        <p:spPr>
          <a:xfrm>
            <a:off x="490733" y="4581941"/>
            <a:ext cx="102489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Node</a:t>
            </a:r>
          </a:p>
        </p:txBody>
      </p:sp>
      <p:sp>
        <p:nvSpPr>
          <p:cNvPr id="754" name="Shape 754"/>
          <p:cNvSpPr/>
          <p:nvPr/>
        </p:nvSpPr>
        <p:spPr>
          <a:xfrm>
            <a:off x="2295068" y="2436498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5" name="Shape 755"/>
          <p:cNvSpPr/>
          <p:nvPr/>
        </p:nvSpPr>
        <p:spPr>
          <a:xfrm>
            <a:off x="2439607" y="2520129"/>
            <a:ext cx="1850518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Document</a:t>
            </a:r>
          </a:p>
        </p:txBody>
      </p:sp>
      <p:sp>
        <p:nvSpPr>
          <p:cNvPr id="756" name="Shape 756"/>
          <p:cNvSpPr/>
          <p:nvPr/>
        </p:nvSpPr>
        <p:spPr>
          <a:xfrm>
            <a:off x="2295068" y="3724195"/>
            <a:ext cx="2489054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7" name="Shape 757"/>
          <p:cNvSpPr/>
          <p:nvPr/>
        </p:nvSpPr>
        <p:spPr>
          <a:xfrm>
            <a:off x="2299249" y="3807826"/>
            <a:ext cx="2480692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CharacterData</a:t>
            </a:r>
          </a:p>
        </p:txBody>
      </p:sp>
      <p:sp>
        <p:nvSpPr>
          <p:cNvPr id="758" name="Shape 758"/>
          <p:cNvSpPr/>
          <p:nvPr/>
        </p:nvSpPr>
        <p:spPr>
          <a:xfrm>
            <a:off x="2295068" y="5095523"/>
            <a:ext cx="2139597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59" name="Shape 759"/>
          <p:cNvSpPr/>
          <p:nvPr/>
        </p:nvSpPr>
        <p:spPr>
          <a:xfrm>
            <a:off x="2651443" y="5179153"/>
            <a:ext cx="1426846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/>
              <a:t>Element</a:t>
            </a:r>
            <a:endParaRPr dirty="0"/>
          </a:p>
        </p:txBody>
      </p:sp>
      <p:sp>
        <p:nvSpPr>
          <p:cNvPr id="760" name="Shape 760"/>
          <p:cNvSpPr/>
          <p:nvPr/>
        </p:nvSpPr>
        <p:spPr>
          <a:xfrm>
            <a:off x="2394912" y="6292122"/>
            <a:ext cx="16292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1" name="Shape 761"/>
          <p:cNvSpPr/>
          <p:nvPr/>
        </p:nvSpPr>
        <p:spPr>
          <a:xfrm>
            <a:off x="2855948" y="6375753"/>
            <a:ext cx="707137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Attr</a:t>
            </a:r>
          </a:p>
        </p:txBody>
      </p:sp>
      <p:sp>
        <p:nvSpPr>
          <p:cNvPr id="762" name="Shape 762"/>
          <p:cNvSpPr/>
          <p:nvPr/>
        </p:nvSpPr>
        <p:spPr>
          <a:xfrm>
            <a:off x="5336852" y="2436498"/>
            <a:ext cx="3128442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3" name="Shape 763"/>
          <p:cNvSpPr/>
          <p:nvPr/>
        </p:nvSpPr>
        <p:spPr>
          <a:xfrm>
            <a:off x="5457082" y="2520129"/>
            <a:ext cx="2887981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HTMLDocument</a:t>
            </a:r>
          </a:p>
        </p:txBody>
      </p:sp>
      <p:sp>
        <p:nvSpPr>
          <p:cNvPr id="764" name="Shape 764"/>
          <p:cNvSpPr/>
          <p:nvPr/>
        </p:nvSpPr>
        <p:spPr>
          <a:xfrm>
            <a:off x="5461658" y="3388759"/>
            <a:ext cx="162920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5" name="Shape 765"/>
          <p:cNvSpPr/>
          <p:nvPr/>
        </p:nvSpPr>
        <p:spPr>
          <a:xfrm>
            <a:off x="5888784" y="3427494"/>
            <a:ext cx="774955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Text</a:t>
            </a:r>
          </a:p>
        </p:txBody>
      </p:sp>
      <p:sp>
        <p:nvSpPr>
          <p:cNvPr id="766" name="Shape 766"/>
          <p:cNvSpPr/>
          <p:nvPr/>
        </p:nvSpPr>
        <p:spPr>
          <a:xfrm>
            <a:off x="5445293" y="4251229"/>
            <a:ext cx="1850518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7" name="Shape 767"/>
          <p:cNvSpPr/>
          <p:nvPr/>
        </p:nvSpPr>
        <p:spPr>
          <a:xfrm>
            <a:off x="5508919" y="4289964"/>
            <a:ext cx="1723265" cy="561979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Comment</a:t>
            </a:r>
          </a:p>
        </p:txBody>
      </p:sp>
      <p:sp>
        <p:nvSpPr>
          <p:cNvPr id="768" name="Shape 768"/>
          <p:cNvSpPr/>
          <p:nvPr/>
        </p:nvSpPr>
        <p:spPr>
          <a:xfrm>
            <a:off x="5189197" y="5095523"/>
            <a:ext cx="2464309" cy="72923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69" name="Shape 769"/>
          <p:cNvSpPr/>
          <p:nvPr/>
        </p:nvSpPr>
        <p:spPr>
          <a:xfrm>
            <a:off x="5189197" y="5179153"/>
            <a:ext cx="2464309" cy="561978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HTMLElement</a:t>
            </a:r>
            <a:endParaRPr dirty="0"/>
          </a:p>
        </p:txBody>
      </p:sp>
      <p:sp>
        <p:nvSpPr>
          <p:cNvPr id="770" name="Shape 770"/>
          <p:cNvSpPr/>
          <p:nvPr/>
        </p:nvSpPr>
        <p:spPr>
          <a:xfrm flipV="1">
            <a:off x="2033925" y="2860993"/>
            <a:ext cx="1" cy="374660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1" name="Shape 771"/>
          <p:cNvSpPr/>
          <p:nvPr/>
        </p:nvSpPr>
        <p:spPr>
          <a:xfrm>
            <a:off x="2055712" y="287824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2" name="Shape 772"/>
          <p:cNvSpPr/>
          <p:nvPr/>
        </p:nvSpPr>
        <p:spPr>
          <a:xfrm>
            <a:off x="2055712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3" name="Shape 773"/>
          <p:cNvSpPr/>
          <p:nvPr/>
        </p:nvSpPr>
        <p:spPr>
          <a:xfrm>
            <a:off x="2055712" y="5460142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4" name="Shape 774"/>
          <p:cNvSpPr/>
          <p:nvPr/>
        </p:nvSpPr>
        <p:spPr>
          <a:xfrm>
            <a:off x="2055712" y="6563181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5" name="Shape 775"/>
          <p:cNvSpPr/>
          <p:nvPr/>
        </p:nvSpPr>
        <p:spPr>
          <a:xfrm>
            <a:off x="1708449" y="4876800"/>
            <a:ext cx="349409" cy="0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6" name="Shape 776"/>
          <p:cNvSpPr/>
          <p:nvPr/>
        </p:nvSpPr>
        <p:spPr>
          <a:xfrm>
            <a:off x="4454403" y="2878244"/>
            <a:ext cx="86380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7" name="Shape 777"/>
          <p:cNvSpPr/>
          <p:nvPr/>
        </p:nvSpPr>
        <p:spPr>
          <a:xfrm>
            <a:off x="4459039" y="5447129"/>
            <a:ext cx="70889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8" name="Shape 778"/>
          <p:cNvSpPr/>
          <p:nvPr/>
        </p:nvSpPr>
        <p:spPr>
          <a:xfrm>
            <a:off x="5103176" y="3708483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79" name="Shape 779"/>
          <p:cNvSpPr/>
          <p:nvPr/>
        </p:nvSpPr>
        <p:spPr>
          <a:xfrm>
            <a:off x="5103176" y="4561865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0" name="Shape 780"/>
          <p:cNvSpPr/>
          <p:nvPr/>
        </p:nvSpPr>
        <p:spPr>
          <a:xfrm flipV="1">
            <a:off x="5122889" y="3720054"/>
            <a:ext cx="1" cy="86527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1" name="Shape 781"/>
          <p:cNvSpPr/>
          <p:nvPr/>
        </p:nvSpPr>
        <p:spPr>
          <a:xfrm>
            <a:off x="4792916" y="4088814"/>
            <a:ext cx="349409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2" name="Shape 782"/>
          <p:cNvSpPr/>
          <p:nvPr/>
        </p:nvSpPr>
        <p:spPr>
          <a:xfrm>
            <a:off x="7674765" y="5460142"/>
            <a:ext cx="1024891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3" name="Shape 783"/>
          <p:cNvSpPr/>
          <p:nvPr/>
        </p:nvSpPr>
        <p:spPr>
          <a:xfrm flipV="1">
            <a:off x="8733614" y="1918542"/>
            <a:ext cx="1" cy="7057176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4" name="Shape 784"/>
          <p:cNvSpPr/>
          <p:nvPr/>
        </p:nvSpPr>
        <p:spPr>
          <a:xfrm>
            <a:off x="8737941" y="19423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5" name="Shape 785"/>
          <p:cNvSpPr/>
          <p:nvPr/>
        </p:nvSpPr>
        <p:spPr>
          <a:xfrm>
            <a:off x="8722985" y="2878244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6" name="Shape 786"/>
          <p:cNvSpPr/>
          <p:nvPr/>
        </p:nvSpPr>
        <p:spPr>
          <a:xfrm>
            <a:off x="8737941" y="3708483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7" name="Shape 787"/>
          <p:cNvSpPr/>
          <p:nvPr/>
        </p:nvSpPr>
        <p:spPr>
          <a:xfrm>
            <a:off x="8745289" y="4530361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8" name="Shape 788"/>
          <p:cNvSpPr/>
          <p:nvPr/>
        </p:nvSpPr>
        <p:spPr>
          <a:xfrm>
            <a:off x="8745469" y="5360600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89" name="Shape 789"/>
          <p:cNvSpPr/>
          <p:nvPr/>
        </p:nvSpPr>
        <p:spPr>
          <a:xfrm>
            <a:off x="8747724" y="6190839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0" name="Shape 790"/>
          <p:cNvSpPr/>
          <p:nvPr/>
        </p:nvSpPr>
        <p:spPr>
          <a:xfrm>
            <a:off x="8742373" y="6949216"/>
            <a:ext cx="612050" cy="1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effectLst>
                  <a:outerShdw blurRad="25400" dist="25400" dir="2700000" rotWithShape="0">
                    <a:srgbClr val="FFFFFF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1" name="Shape 791"/>
          <p:cNvSpPr/>
          <p:nvPr/>
        </p:nvSpPr>
        <p:spPr>
          <a:xfrm>
            <a:off x="9345323" y="162852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2" name="Shape 792"/>
          <p:cNvSpPr/>
          <p:nvPr/>
        </p:nvSpPr>
        <p:spPr>
          <a:xfrm>
            <a:off x="9610676" y="1723299"/>
            <a:ext cx="259773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HTMLHeadElement</a:t>
            </a:r>
            <a:endParaRPr dirty="0"/>
          </a:p>
        </p:txBody>
      </p:sp>
      <p:sp>
        <p:nvSpPr>
          <p:cNvPr id="793" name="Shape 793"/>
          <p:cNvSpPr/>
          <p:nvPr/>
        </p:nvSpPr>
        <p:spPr>
          <a:xfrm>
            <a:off x="9345323" y="2503368"/>
            <a:ext cx="3128442" cy="639450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4" name="Shape 794"/>
          <p:cNvSpPr/>
          <p:nvPr/>
        </p:nvSpPr>
        <p:spPr>
          <a:xfrm>
            <a:off x="9630393" y="2598143"/>
            <a:ext cx="255830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rPr dirty="0" err="1"/>
              <a:t>HTMLBodyElement</a:t>
            </a:r>
            <a:endParaRPr dirty="0"/>
          </a:p>
        </p:txBody>
      </p:sp>
      <p:sp>
        <p:nvSpPr>
          <p:cNvPr id="795" name="Shape 795"/>
          <p:cNvSpPr/>
          <p:nvPr/>
        </p:nvSpPr>
        <p:spPr>
          <a:xfrm>
            <a:off x="9345323" y="338875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6" name="Shape 796"/>
          <p:cNvSpPr/>
          <p:nvPr/>
        </p:nvSpPr>
        <p:spPr>
          <a:xfrm>
            <a:off x="9699766" y="3483533"/>
            <a:ext cx="241955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HTMLTitleElement</a:t>
            </a:r>
          </a:p>
        </p:txBody>
      </p:sp>
      <p:sp>
        <p:nvSpPr>
          <p:cNvPr id="797" name="Shape 797"/>
          <p:cNvSpPr/>
          <p:nvPr/>
        </p:nvSpPr>
        <p:spPr>
          <a:xfrm>
            <a:off x="9345323" y="4242141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798" name="Shape 798"/>
          <p:cNvSpPr/>
          <p:nvPr/>
        </p:nvSpPr>
        <p:spPr>
          <a:xfrm>
            <a:off x="9335518" y="4336915"/>
            <a:ext cx="3148051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HTMLParagraphElement</a:t>
            </a:r>
          </a:p>
        </p:txBody>
      </p:sp>
      <p:sp>
        <p:nvSpPr>
          <p:cNvPr id="799" name="Shape 799"/>
          <p:cNvSpPr/>
          <p:nvPr/>
        </p:nvSpPr>
        <p:spPr>
          <a:xfrm>
            <a:off x="9345323" y="512740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0" name="Shape 800"/>
          <p:cNvSpPr/>
          <p:nvPr/>
        </p:nvSpPr>
        <p:spPr>
          <a:xfrm>
            <a:off x="9626741" y="5222180"/>
            <a:ext cx="2565605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HTMLInputElement</a:t>
            </a:r>
          </a:p>
        </p:txBody>
      </p:sp>
      <p:sp>
        <p:nvSpPr>
          <p:cNvPr id="801" name="Shape 801"/>
          <p:cNvSpPr/>
          <p:nvPr/>
        </p:nvSpPr>
        <p:spPr>
          <a:xfrm>
            <a:off x="9345323" y="5871115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2" name="Shape 802"/>
          <p:cNvSpPr/>
          <p:nvPr/>
        </p:nvSpPr>
        <p:spPr>
          <a:xfrm>
            <a:off x="9630539" y="5965889"/>
            <a:ext cx="2558009" cy="4499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HTMLTableElement</a:t>
            </a:r>
          </a:p>
        </p:txBody>
      </p:sp>
      <p:sp>
        <p:nvSpPr>
          <p:cNvPr id="803" name="Shape 803"/>
          <p:cNvSpPr/>
          <p:nvPr/>
        </p:nvSpPr>
        <p:spPr>
          <a:xfrm>
            <a:off x="9345323" y="6709599"/>
            <a:ext cx="3128442" cy="639449"/>
          </a:xfrm>
          <a:prstGeom prst="rect">
            <a:avLst/>
          </a:prstGeom>
          <a:blipFill>
            <a:blip r:embed="rId1"/>
          </a:blip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>
                <a:solidFill>
                  <a:srgbClr val="FFFFFF"/>
                </a:solidFill>
                <a:effectLst>
                  <a:outerShdw blurRad="25400" dist="12700" dir="5400000" rotWithShape="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804" name="Shape 804"/>
          <p:cNvSpPr/>
          <p:nvPr/>
        </p:nvSpPr>
        <p:spPr>
          <a:xfrm>
            <a:off x="10479089" y="6804374"/>
            <a:ext cx="860909" cy="44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300">
                <a:solidFill>
                  <a:srgbClr val="FFFFFF"/>
                </a:solidFill>
              </a:defRPr>
            </a:lvl1pPr>
          </a:lstStyle>
          <a:p>
            <a:r>
              <a:t>…etc.</a:t>
            </a:r>
          </a:p>
        </p:txBody>
      </p:sp>
      <p:sp>
        <p:nvSpPr>
          <p:cNvPr id="805" name="Shape 805"/>
          <p:cNvSpPr/>
          <p:nvPr/>
        </p:nvSpPr>
        <p:spPr>
          <a:xfrm>
            <a:off x="2545716" y="1877064"/>
            <a:ext cx="1638301" cy="6350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r>
              <a:t>注：文档</a:t>
            </a:r>
          </a:p>
        </p:txBody>
      </p:sp>
      <p:sp>
        <p:nvSpPr>
          <p:cNvPr id="806" name="Shape 806"/>
          <p:cNvSpPr/>
          <p:nvPr/>
        </p:nvSpPr>
        <p:spPr>
          <a:xfrm>
            <a:off x="2132604" y="4574994"/>
            <a:ext cx="3162301" cy="635001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spAutoFit/>
          </a:bodyPr>
          <a:lstStyle/>
          <a:p>
            <a:r>
              <a:t>注：文档中的元素</a:t>
            </a:r>
          </a:p>
        </p:txBody>
      </p:sp>
    </p:spTree>
  </p:cSld>
  <p:clrMapOvr>
    <a:masterClrMapping/>
  </p:clrMapOvr>
  <p:transition spd="slow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Shape 80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09" name="Shape 80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1.getElementById方法定义在Document.prototype上，即Element节点上不能使用。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2.getElementsByName方法定义在HTMLDocument.prototype上，即非html中的document以外不能使用(xml </a:t>
            </a:r>
            <a:r>
              <a:rPr dirty="0" err="1"/>
              <a:t>document,Element</a:t>
            </a:r>
            <a:r>
              <a:rPr dirty="0"/>
              <a:t>)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3.getElementsByTagName方法定义在Document.prototype 和 </a:t>
            </a:r>
            <a:r>
              <a:rPr dirty="0" err="1"/>
              <a:t>Element.prototype上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4.HTMLDocument.prototype定义了一些常用的属性，body,head,分别指代HTML文档中的&lt;body&gt;&lt;head&gt;</a:t>
            </a:r>
            <a:r>
              <a:rPr dirty="0" err="1"/>
              <a:t>标签</a:t>
            </a:r>
            <a:r>
              <a:rPr dirty="0"/>
              <a:t>。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5.Document.prototype上定义了documentElement属性，指代文档的根元素，在HTML文档中，他总是指代&lt;html&gt;</a:t>
            </a:r>
            <a:r>
              <a:rPr dirty="0" err="1"/>
              <a:t>元素</a:t>
            </a:r>
            <a:endParaRPr dirty="0"/>
          </a:p>
          <a:p>
            <a:pPr marL="278765" indent="-278765" defTabSz="233045">
              <a:spcBef>
                <a:spcPts val="2500"/>
              </a:spcBef>
              <a:buBlip>
                <a:blip r:embed="rId1"/>
              </a:buBlip>
              <a:defRPr sz="2040">
                <a:effectLst/>
              </a:defRPr>
            </a:pPr>
            <a:r>
              <a:rPr dirty="0"/>
              <a:t>6.getElementsByClassName、querySelectorAll、querySelector在Document,Element类中均有定义</a:t>
            </a:r>
            <a:endParaRPr dirty="0"/>
          </a:p>
        </p:txBody>
      </p:sp>
    </p:spTree>
  </p:cSld>
  <p:clrMapOvr>
    <a:masterClrMapping/>
  </p:clrMapOvr>
  <p:transition spd="slow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Shape 81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12" name="Shape 81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1.遍历元素节点树，要求不能用children属性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2.封装函数，返回元素e的第n层祖先元素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3.封装函数，返回元素e的第n个兄弟节点，n为正，返回后面的兄弟节点，n为负，返回前面的，n为0，返回自己。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4.编辑函数，封装children功能，解决以前部分浏览器的兼容性问题</a:t>
            </a:r>
            <a:r>
              <a:rPr lang="en-US" altLang="zh-CN" dirty="0"/>
              <a:t> 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5.自己封装hasChildren()</a:t>
            </a:r>
            <a:r>
              <a:rPr dirty="0" err="1"/>
              <a:t>方法，不可用children属性</a:t>
            </a:r>
            <a:endParaRPr dirty="0"/>
          </a:p>
        </p:txBody>
      </p:sp>
    </p:spTree>
  </p:cSld>
  <p:clrMapOvr>
    <a:masterClrMapping/>
  </p:clrMapOvr>
  <p:transition spd="slow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Shape 8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5" name="Shape 815"/>
          <p:cNvSpPr>
            <a:spLocks noGrp="1"/>
          </p:cNvSpPr>
          <p:nvPr>
            <p:ph type="body" idx="1"/>
          </p:nvPr>
        </p:nvSpPr>
        <p:spPr>
          <a:xfrm>
            <a:off x="1968500" y="2219258"/>
            <a:ext cx="9753600" cy="7193222"/>
          </a:xfrm>
          <a:prstGeom prst="rect">
            <a:avLst/>
          </a:prstGeom>
        </p:spPr>
        <p:txBody>
          <a:bodyPr/>
          <a:lstStyle/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增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document.createElement</a:t>
            </a:r>
            <a:r>
              <a:rPr dirty="0"/>
              <a:t>();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document.createTextNode</a:t>
            </a:r>
            <a:r>
              <a:rPr dirty="0"/>
              <a:t>();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document.createComment</a:t>
            </a:r>
            <a:r>
              <a:rPr dirty="0"/>
              <a:t>();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document.createDocumentFragment</a:t>
            </a:r>
            <a:r>
              <a:rPr dirty="0"/>
              <a:t>();</a:t>
            </a:r>
            <a:endParaRPr dirty="0"/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插</a:t>
            </a:r>
            <a:r>
              <a:rPr lang="en-US" altLang="zh-CN" dirty="0"/>
              <a:t>----</a:t>
            </a:r>
            <a:r>
              <a:rPr lang="zh-CN" altLang="en-US" dirty="0"/>
              <a:t>剪切操作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PARENTNODE.appendChild</a:t>
            </a:r>
            <a:r>
              <a:rPr dirty="0"/>
              <a:t>();</a:t>
            </a:r>
            <a:r>
              <a:rPr lang="en-US" altLang="zh-CN" dirty="0"/>
              <a:t>  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PARENTNODE.insertBefore</a:t>
            </a:r>
            <a:r>
              <a:rPr dirty="0"/>
              <a:t>(a, b):</a:t>
            </a:r>
            <a:endParaRPr dirty="0"/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/>
              <a:t>删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parent.removeChild</a:t>
            </a:r>
            <a:r>
              <a:rPr dirty="0"/>
              <a:t>();</a:t>
            </a:r>
            <a:endParaRPr dirty="0"/>
          </a:p>
          <a:p>
            <a:pPr marL="262255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替换</a:t>
            </a:r>
            <a:endParaRPr dirty="0"/>
          </a:p>
          <a:p>
            <a:pPr marL="524510" lvl="1" indent="-262255" defTabSz="219075">
              <a:spcBef>
                <a:spcPts val="2400"/>
              </a:spcBef>
              <a:buBlip>
                <a:blip r:embed="rId1"/>
              </a:buBlip>
              <a:defRPr sz="1920">
                <a:effectLst/>
              </a:defRPr>
            </a:pPr>
            <a:r>
              <a:rPr dirty="0" err="1"/>
              <a:t>parent.replaceChild</a:t>
            </a:r>
            <a:r>
              <a:rPr dirty="0"/>
              <a:t>(new, origin);</a:t>
            </a:r>
            <a:endParaRPr dirty="0"/>
          </a:p>
        </p:txBody>
      </p:sp>
    </p:spTree>
  </p:cSld>
  <p:clrMapOvr>
    <a:masterClrMapping/>
  </p:clrMapOvr>
  <p:transition spd="slow"/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Shape 81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18" name="Shape 81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Element节点的一些属性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innerHTML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innerText</a:t>
            </a:r>
            <a:r>
              <a:rPr dirty="0"/>
              <a:t>(</a:t>
            </a:r>
            <a:r>
              <a:rPr dirty="0" err="1"/>
              <a:t>火狐不兼容</a:t>
            </a:r>
            <a:r>
              <a:rPr dirty="0"/>
              <a:t>) / </a:t>
            </a:r>
            <a:r>
              <a:rPr dirty="0" err="1"/>
              <a:t>textContent</a:t>
            </a:r>
            <a:r>
              <a:rPr dirty="0"/>
              <a:t>(</a:t>
            </a:r>
            <a:r>
              <a:rPr dirty="0" err="1"/>
              <a:t>老版本IE不好使</a:t>
            </a:r>
            <a:r>
              <a:rPr dirty="0"/>
              <a:t>)</a:t>
            </a:r>
            <a:endParaRPr dirty="0"/>
          </a:p>
          <a:p>
            <a:pPr marL="409575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Element节点的一些方法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ele.setAttribute</a:t>
            </a:r>
            <a:r>
              <a:rPr dirty="0"/>
              <a:t>()</a:t>
            </a:r>
            <a:endParaRPr dirty="0"/>
          </a:p>
          <a:p>
            <a:pPr marL="819150" lvl="1" indent="-409575" defTabSz="342900">
              <a:spcBef>
                <a:spcPts val="3700"/>
              </a:spcBef>
              <a:buBlip>
                <a:blip r:embed="rId1"/>
              </a:buBlip>
              <a:defRPr sz="3000">
                <a:effectLst/>
              </a:defRPr>
            </a:pPr>
            <a:r>
              <a:rPr dirty="0" err="1"/>
              <a:t>ele.getAttribute</a:t>
            </a:r>
            <a:r>
              <a:rPr dirty="0"/>
              <a:t>();</a:t>
            </a:r>
            <a:endParaRPr dirty="0"/>
          </a:p>
        </p:txBody>
      </p:sp>
    </p:spTree>
  </p:cSld>
  <p:clrMapOvr>
    <a:masterClrMapping/>
  </p:clrMapOvr>
  <p:transition spd="slow"/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Shape 82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课堂练习</a:t>
            </a:r>
          </a:p>
        </p:txBody>
      </p:sp>
      <p:sp>
        <p:nvSpPr>
          <p:cNvPr id="821" name="Shape 82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请编写一段JavaScript脚本生成下面这段DOM结构。要求：使用标准的DOM方法或属性</a:t>
            </a:r>
            <a:r>
              <a:rPr dirty="0"/>
              <a:t>。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&lt;div class="example"&gt;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	&lt;p class="slogan"&gt;</a:t>
            </a:r>
            <a:r>
              <a:rPr dirty="0" err="1"/>
              <a:t>姬成</a:t>
            </a:r>
            <a:r>
              <a:rPr lang="zh-CN" altLang="en-US" dirty="0"/>
              <a:t>，长的还行</a:t>
            </a:r>
            <a:r>
              <a:rPr lang="en-US" altLang="zh-CN" dirty="0"/>
              <a:t> </a:t>
            </a:r>
            <a:r>
              <a:rPr dirty="0"/>
              <a:t>&lt;/p&gt;</a:t>
            </a:r>
            <a:endParaRPr lang="en-US" altLang="zh-CN"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dirty="0"/>
              <a:t>	&lt;strong&gt;</a:t>
            </a:r>
            <a:r>
              <a:rPr lang="zh-CN" altLang="en-US" dirty="0"/>
              <a:t>邓哥，</a:t>
            </a:r>
            <a:r>
              <a:rPr lang="en-US" altLang="zh-CN" dirty="0"/>
              <a:t>amazing &lt;/strong&gt;</a:t>
            </a:r>
            <a:endParaRPr dirty="0"/>
          </a:p>
          <a:p>
            <a:pPr marL="0" indent="0">
              <a:spcBef>
                <a:spcPts val="0"/>
              </a:spcBef>
              <a:buSzTx/>
              <a:buNone/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/>
              <a:t>&lt;/div&gt;</a:t>
            </a:r>
            <a:endParaRPr dirty="0"/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endParaRPr dirty="0"/>
          </a:p>
          <a:p>
            <a:pPr marL="382270" indent="-382270">
              <a:spcBef>
                <a:spcPts val="0"/>
              </a:spcBef>
              <a:buBlip>
                <a:blip r:embed="rId1"/>
              </a:buBlip>
              <a:defRPr sz="2800">
                <a:solidFill>
                  <a:srgbClr val="000000"/>
                </a:solidFill>
                <a:effectLst/>
                <a:latin typeface="Helvetica"/>
                <a:ea typeface="Helvetica"/>
                <a:cs typeface="Helvetica"/>
                <a:sym typeface="Helvetica"/>
              </a:defRPr>
            </a:pPr>
            <a:r>
              <a:rPr dirty="0" err="1"/>
              <a:t>提示</a:t>
            </a:r>
            <a:r>
              <a:rPr dirty="0"/>
              <a:t> </a:t>
            </a:r>
            <a:r>
              <a:rPr dirty="0" err="1"/>
              <a:t>dom.className</a:t>
            </a:r>
            <a:r>
              <a:rPr dirty="0"/>
              <a:t> </a:t>
            </a:r>
            <a:r>
              <a:rPr dirty="0" err="1"/>
              <a:t>可以读写class</a:t>
            </a:r>
            <a:endParaRPr dirty="0"/>
          </a:p>
        </p:txBody>
      </p:sp>
    </p:spTree>
  </p:cSld>
  <p:clrMapOvr>
    <a:masterClrMapping/>
  </p:clrMapOvr>
  <p:transition spd="slow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3" name="Shape 82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课后作业</a:t>
            </a:r>
          </a:p>
        </p:txBody>
      </p:sp>
      <p:sp>
        <p:nvSpPr>
          <p:cNvPr id="824" name="Shape 82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1.封装函数insertAfter()；</a:t>
            </a:r>
            <a:r>
              <a:rPr dirty="0" err="1"/>
              <a:t>功能类似insertBefore</a:t>
            </a:r>
            <a:r>
              <a:rPr dirty="0"/>
              <a:t>();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提示:可忽略老版本浏览器，直接在Element.prototype上编程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2.封装remove(); </a:t>
            </a:r>
            <a:r>
              <a:rPr dirty="0" err="1"/>
              <a:t>使得child.remove</a:t>
            </a:r>
            <a:r>
              <a:rPr dirty="0"/>
              <a:t>()</a:t>
            </a:r>
            <a:r>
              <a:rPr dirty="0" err="1"/>
              <a:t>直接可以销毁自身</a:t>
            </a:r>
            <a:endParaRPr dirty="0"/>
          </a:p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3.将目标节点内部的节点顺序</a:t>
            </a:r>
            <a:r>
              <a:rPr lang="zh-CN" altLang="en-US" dirty="0"/>
              <a:t>，</a:t>
            </a:r>
            <a:r>
              <a:rPr dirty="0" err="1"/>
              <a:t>逆序</a:t>
            </a:r>
            <a:r>
              <a:rPr dirty="0"/>
              <a:t>。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eg</a:t>
            </a:r>
            <a:r>
              <a:rPr dirty="0"/>
              <a:t>:&lt;div&gt; &lt;a&gt;&lt;/a&gt; 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&gt;&lt;/div&gt; 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&lt;div&gt;&lt;</a:t>
            </a:r>
            <a:r>
              <a:rPr dirty="0" err="1"/>
              <a:t>em</a:t>
            </a:r>
            <a:r>
              <a:rPr dirty="0"/>
              <a:t>&gt;&lt;/</a:t>
            </a:r>
            <a:r>
              <a:rPr dirty="0" err="1"/>
              <a:t>em</a:t>
            </a:r>
            <a:r>
              <a:rPr dirty="0"/>
              <a:t>&gt;&lt;a&gt;&lt;/a&gt;&lt;/div&gt;</a:t>
            </a:r>
            <a:endParaRPr dirty="0"/>
          </a:p>
        </p:txBody>
      </p:sp>
    </p:spTree>
  </p:cSld>
  <p:clrMapOvr>
    <a:masterClrMapping/>
  </p:clrMapOvr>
  <p:transition spd="slow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6" name="Shape 82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日期对象 Date()</a:t>
            </a:r>
          </a:p>
        </p:txBody>
      </p:sp>
      <p:sp>
        <p:nvSpPr>
          <p:cNvPr id="827" name="Shape 82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封装函数，打印当前是何年何月何日何时，几分几秒。</a:t>
            </a:r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开始学习js</a:t>
            </a:r>
          </a:p>
        </p:txBody>
      </p:sp>
      <p:sp>
        <p:nvSpPr>
          <p:cNvPr id="186" name="Shape 18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js三大部分</a:t>
            </a:r>
            <a:endParaRPr dirty="0"/>
          </a:p>
          <a:p>
            <a:pPr>
              <a:buBlip>
                <a:blip r:embed="rId1"/>
              </a:buBlip>
              <a:defRPr>
                <a:effectLst/>
              </a:defRPr>
            </a:pPr>
            <a:r>
              <a:rPr dirty="0" err="1"/>
              <a:t>ECMAScript、DOM、BOM</a:t>
            </a:r>
            <a:endParaRPr dirty="0"/>
          </a:p>
        </p:txBody>
      </p:sp>
    </p:spTree>
  </p:cSld>
  <p:clrMapOvr>
    <a:masterClrMapping/>
  </p:clrMapOvr>
  <p:transition spd="slow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Shape 829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js定时器</a:t>
            </a:r>
          </a:p>
        </p:txBody>
      </p:sp>
      <p:sp>
        <p:nvSpPr>
          <p:cNvPr id="830" name="Shape 830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setTimeout();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clearInterval();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clearTimeout();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全局对象window上的方法，内部函数this指向window</a:t>
            </a:r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t>注意 ：setInterval(“func()”,1000);</a:t>
            </a:r>
          </a:p>
        </p:txBody>
      </p:sp>
    </p:spTree>
  </p:cSld>
  <p:clrMapOvr>
    <a:masterClrMapping/>
  </p:clrMapOvr>
  <p:transition spd="slow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Shape 83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练习题</a:t>
            </a:r>
          </a:p>
        </p:txBody>
      </p:sp>
      <p:sp>
        <p:nvSpPr>
          <p:cNvPr id="833" name="Shape 83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1"/>
              </a:buBlip>
            </a:lvl1pPr>
          </a:lstStyle>
          <a:p>
            <a:pPr>
              <a:defRPr>
                <a:effectLst/>
              </a:defRPr>
            </a:pPr>
            <a:r>
              <a:t>1.计时器，到一分钟停止</a:t>
            </a:r>
          </a:p>
        </p:txBody>
      </p:sp>
    </p:spTree>
  </p:cSld>
  <p:clrMapOvr>
    <a:masterClrMapping/>
  </p:clrMapOvr>
  <p:transition spd="slow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Shape 83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rPr dirty="0"/>
              <a:t>DOM</a:t>
            </a:r>
            <a:r>
              <a:rPr lang="en-US" altLang="zh-CN" dirty="0"/>
              <a:t>/</a:t>
            </a:r>
            <a:r>
              <a:rPr lang="en-US" altLang="zh-CN" dirty="0" err="1"/>
              <a:t>BOM</a:t>
            </a:r>
            <a:r>
              <a:rPr dirty="0" err="1"/>
              <a:t>基本操作</a:t>
            </a:r>
            <a:endParaRPr dirty="0"/>
          </a:p>
        </p:txBody>
      </p:sp>
      <p:sp>
        <p:nvSpPr>
          <p:cNvPr id="836" name="Shape 83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查看滚动条的滚动距离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window.pageXOffset</a:t>
            </a:r>
            <a:r>
              <a:rPr dirty="0"/>
              <a:t>/</a:t>
            </a:r>
            <a:r>
              <a:rPr dirty="0" err="1"/>
              <a:t>pageYOffset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/>
              <a:t>IE8及IE8以下不兼容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document.body</a:t>
            </a:r>
            <a:r>
              <a:rPr dirty="0"/>
              <a:t>/</a:t>
            </a:r>
            <a:r>
              <a:rPr dirty="0" err="1"/>
              <a:t>documentElement.scrollLeft</a:t>
            </a:r>
            <a:r>
              <a:rPr dirty="0"/>
              <a:t>/</a:t>
            </a:r>
            <a:r>
              <a:rPr dirty="0" err="1"/>
              <a:t>scrollTop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兼容性比较混乱，用时取两个值相加，因为不可能存在两个同时有值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封装兼容性方法，g求滚动轮滚动距离getScrollOffset</a:t>
            </a:r>
            <a:r>
              <a:rPr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Shape 83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39" name="Shape 83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11150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查看视口的尺寸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window.innerWidth</a:t>
            </a:r>
            <a:r>
              <a:rPr dirty="0"/>
              <a:t>/</a:t>
            </a:r>
            <a:r>
              <a:rPr dirty="0" err="1"/>
              <a:t>innerHeight</a:t>
            </a:r>
            <a:r>
              <a:rPr lang="en-US" altLang="zh-CN" dirty="0"/>
              <a:t> </a:t>
            </a:r>
            <a:r>
              <a:rPr lang="zh-CN" altLang="en-US" dirty="0"/>
              <a:t>（加上 滚动条宽度 </a:t>
            </a:r>
            <a:r>
              <a:rPr lang="en-US" altLang="zh-CN" dirty="0"/>
              <a:t>/ </a:t>
            </a:r>
            <a:r>
              <a:rPr lang="zh-CN" altLang="en-US" dirty="0"/>
              <a:t>高度）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/>
              <a:t>IE8及IE8以下不兼容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document.documentElement.clientWidth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标准模式下，任意浏览器都兼容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document.body.clientWidth</a:t>
            </a:r>
            <a:r>
              <a:rPr dirty="0"/>
              <a:t>/</a:t>
            </a:r>
            <a:r>
              <a:rPr dirty="0" err="1"/>
              <a:t>clientHeight</a:t>
            </a:r>
            <a:endParaRPr dirty="0"/>
          </a:p>
          <a:p>
            <a:pPr marL="934085" lvl="2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适用于怪异模式下的浏览器</a:t>
            </a:r>
            <a:endParaRPr dirty="0"/>
          </a:p>
          <a:p>
            <a:pPr marL="622300" lvl="1" indent="-311150" defTabSz="260350">
              <a:spcBef>
                <a:spcPts val="2800"/>
              </a:spcBef>
              <a:buBlip>
                <a:blip r:embed="rId1"/>
              </a:buBlip>
              <a:defRPr sz="2280">
                <a:effectLst/>
              </a:defRPr>
            </a:pPr>
            <a:r>
              <a:rPr dirty="0" err="1"/>
              <a:t>封装兼容性方法，返回浏览器视口尺寸getViewportOffset</a:t>
            </a:r>
            <a:r>
              <a:rPr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Shape 8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2" name="Shape 84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49250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查看元素的几何尺寸</a:t>
            </a:r>
            <a:endParaRPr dirty="0"/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domEle.getBoundingClientRect</a:t>
            </a:r>
            <a:r>
              <a:rPr dirty="0"/>
              <a:t>();</a:t>
            </a:r>
            <a:endParaRPr dirty="0"/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兼容性很好</a:t>
            </a:r>
            <a:endParaRPr dirty="0"/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/>
              <a:t>该方法返回一个对象，对象里面有left,top,right,bottom等属性。left和top代表该元素左上角的X和Y坐标，right和bottom代表元素右下角的X和Y坐标</a:t>
            </a:r>
            <a:endParaRPr dirty="0"/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height和width属性老版本IE并未实现</a:t>
            </a:r>
            <a:endParaRPr dirty="0"/>
          </a:p>
          <a:p>
            <a:pPr marL="699135" lvl="1" indent="-349250" defTabSz="292100">
              <a:spcBef>
                <a:spcPts val="3200"/>
              </a:spcBef>
              <a:buBlip>
                <a:blip r:embed="rId1"/>
              </a:buBlip>
              <a:defRPr sz="2560">
                <a:effectLst/>
              </a:defRPr>
            </a:pPr>
            <a:r>
              <a:rPr dirty="0" err="1"/>
              <a:t>返回的结果并不是“实时的</a:t>
            </a:r>
            <a:r>
              <a:rPr dirty="0"/>
              <a:t>”</a:t>
            </a:r>
            <a:endParaRPr dirty="0"/>
          </a:p>
        </p:txBody>
      </p:sp>
    </p:spTree>
  </p:cSld>
  <p:clrMapOvr>
    <a:masterClrMapping/>
  </p:clrMapOvr>
  <p:transition spd="slow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7" name="Shape 8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8" name="Shape 8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289560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查看元素的尺寸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dom.offsetWidth，dom.offsetHeight</a:t>
            </a:r>
            <a:endParaRPr dirty="0"/>
          </a:p>
          <a:p>
            <a:pPr marL="289560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查看元素的位置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dom.offsetLeft</a:t>
            </a:r>
            <a:r>
              <a:rPr dirty="0"/>
              <a:t>, </a:t>
            </a:r>
            <a:r>
              <a:rPr dirty="0" err="1"/>
              <a:t>dom.offsetTop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对于无定位父级的元素，返回相对文档的坐标。对于有定位父级的元素，返回相对于最近的有定位的父级的坐标</a:t>
            </a:r>
            <a:r>
              <a:rPr dirty="0"/>
              <a:t>。</a:t>
            </a:r>
            <a:r>
              <a:rPr lang="en-US" altLang="zh-CN" dirty="0"/>
              <a:t>(</a:t>
            </a:r>
            <a:r>
              <a:rPr lang="zh-CN" altLang="en-US" dirty="0"/>
              <a:t>无论是 </a:t>
            </a:r>
            <a:r>
              <a:rPr lang="en-US" altLang="zh-CN" dirty="0"/>
              <a:t>left </a:t>
            </a:r>
            <a:r>
              <a:rPr lang="zh-CN" altLang="en-US" dirty="0"/>
              <a:t>还是</a:t>
            </a:r>
            <a:r>
              <a:rPr lang="en-US" altLang="zh-CN" dirty="0"/>
              <a:t>margin-left</a:t>
            </a:r>
            <a:r>
              <a:rPr lang="zh-CN" altLang="en-US" dirty="0"/>
              <a:t>等都是距离。 </a:t>
            </a:r>
            <a:r>
              <a:rPr lang="en-US" altLang="zh-CN" dirty="0"/>
              <a:t>)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dom.offsetParent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返回最近的有定位的父级，如无，返回body</a:t>
            </a:r>
            <a:r>
              <a:rPr dirty="0"/>
              <a:t>, </a:t>
            </a:r>
            <a:r>
              <a:rPr dirty="0" err="1"/>
              <a:t>body.offsetParent</a:t>
            </a:r>
            <a:r>
              <a:rPr dirty="0"/>
              <a:t> </a:t>
            </a:r>
            <a:r>
              <a:rPr dirty="0" err="1"/>
              <a:t>返回null</a:t>
            </a:r>
            <a:endParaRPr dirty="0"/>
          </a:p>
          <a:p>
            <a:pPr marL="579120" lvl="1" indent="-289560" defTabSz="241935">
              <a:spcBef>
                <a:spcPts val="2600"/>
              </a:spcBef>
              <a:buBlip>
                <a:blip r:embed="rId1"/>
              </a:buBlip>
              <a:defRPr sz="2120">
                <a:effectLst/>
              </a:defRPr>
            </a:pPr>
            <a:r>
              <a:rPr dirty="0" err="1"/>
              <a:t>eg：求元素相对于文档的坐标</a:t>
            </a:r>
            <a:r>
              <a:rPr lang="en-US" altLang="zh-CN" dirty="0"/>
              <a:t> </a:t>
            </a:r>
            <a:r>
              <a:rPr lang="en-US" altLang="zh-CN" dirty="0" err="1"/>
              <a:t>getElementPosition</a:t>
            </a:r>
            <a:r>
              <a:rPr lang="en-US" altLang="zh-CN" dirty="0"/>
              <a:t>()</a:t>
            </a:r>
            <a:endParaRPr dirty="0"/>
          </a:p>
        </p:txBody>
      </p:sp>
    </p:spTree>
  </p:cSld>
  <p:clrMapOvr>
    <a:masterClrMapping/>
  </p:clrMapOvr>
  <p:transition spd="slow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Shape 84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DOM基本操作</a:t>
            </a:r>
          </a:p>
        </p:txBody>
      </p:sp>
      <p:sp>
        <p:nvSpPr>
          <p:cNvPr id="845" name="Shape 8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6555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让滚动条滚动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window上有三个方法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/>
              <a:t>scroll(),</a:t>
            </a:r>
            <a:r>
              <a:rPr dirty="0" err="1"/>
              <a:t>scrollTo</a:t>
            </a:r>
            <a:r>
              <a:rPr dirty="0"/>
              <a:t>(),</a:t>
            </a:r>
            <a:r>
              <a:rPr dirty="0" err="1"/>
              <a:t>scrollBy</a:t>
            </a:r>
            <a:r>
              <a:rPr dirty="0"/>
              <a:t>();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三个方法功能类似，用法都是将x,y坐标传入。即实现让滚动轮滚动到当前位置</a:t>
            </a:r>
            <a:r>
              <a:rPr dirty="0"/>
              <a:t>。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区别：scrollBy</a:t>
            </a:r>
            <a:r>
              <a:rPr dirty="0"/>
              <a:t>()</a:t>
            </a:r>
            <a:r>
              <a:rPr dirty="0" err="1"/>
              <a:t>会在之前的数据基础之上做累加</a:t>
            </a:r>
            <a:r>
              <a:rPr dirty="0"/>
              <a:t>。</a:t>
            </a:r>
            <a:endParaRPr dirty="0"/>
          </a:p>
          <a:p>
            <a:pPr marL="753745" lvl="1" indent="-376555" defTabSz="314960">
              <a:spcBef>
                <a:spcPts val="3400"/>
              </a:spcBef>
              <a:buBlip>
                <a:blip r:embed="rId1"/>
              </a:buBlip>
              <a:defRPr sz="2760">
                <a:effectLst/>
              </a:defRPr>
            </a:pPr>
            <a:r>
              <a:rPr dirty="0" err="1"/>
              <a:t>eg：利用scrollBy</a:t>
            </a:r>
            <a:r>
              <a:rPr dirty="0"/>
              <a:t>() </a:t>
            </a:r>
            <a:r>
              <a:rPr dirty="0" err="1"/>
              <a:t>快速阅读的功能</a:t>
            </a:r>
            <a:endParaRPr dirty="0"/>
          </a:p>
        </p:txBody>
      </p:sp>
    </p:spTree>
  </p:cSld>
  <p:clrMapOvr>
    <a:masterClrMapping/>
  </p:clrMapOvr>
  <p:transition spd="slow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Shape 8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1" name="Shape 851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87985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读写元素css属性</a:t>
            </a:r>
            <a:endParaRPr dirty="0"/>
          </a:p>
          <a:p>
            <a:pPr marL="775335" lvl="1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dom.style.prop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可读写行间样式，没有兼容性问题，碰到float这样的关键字属性，前面应加css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eg:float</a:t>
            </a:r>
            <a:r>
              <a:rPr dirty="0"/>
              <a:t> — &gt; </a:t>
            </a:r>
            <a:r>
              <a:rPr dirty="0" err="1"/>
              <a:t>cssFloat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符合属性必须拆解，组合单词变成小驼峰式写法</a:t>
            </a:r>
            <a:endParaRPr dirty="0"/>
          </a:p>
          <a:p>
            <a:pPr marL="1163320" lvl="2" indent="-387985" defTabSz="324485">
              <a:spcBef>
                <a:spcPts val="3500"/>
              </a:spcBef>
              <a:buBlip>
                <a:blip r:embed="rId1"/>
              </a:buBlip>
              <a:defRPr sz="2840">
                <a:effectLst/>
              </a:defRPr>
            </a:pPr>
            <a:r>
              <a:rPr dirty="0" err="1"/>
              <a:t>写入的值必须是字符串格式</a:t>
            </a:r>
            <a:endParaRPr dirty="0"/>
          </a:p>
        </p:txBody>
      </p:sp>
    </p:spTree>
  </p:cSld>
  <p:clrMapOvr>
    <a:masterClrMapping/>
  </p:clrMapOvr>
  <p:transition spd="slow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Shape 8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4" name="Shape 854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64185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查询计算样式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window.getComputedStyle(ele,null);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计算样式只读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返回的计算样式的值都是绝对值，没有相对单位</a:t>
            </a:r>
          </a:p>
          <a:p>
            <a:pPr marL="928370" lvl="1" indent="-464185" defTabSz="388620">
              <a:spcBef>
                <a:spcPts val="4200"/>
              </a:spcBef>
              <a:buBlip>
                <a:blip r:embed="rId1"/>
              </a:buBlip>
              <a:defRPr sz="3400">
                <a:effectLst/>
              </a:defRPr>
            </a:pPr>
            <a:r>
              <a:t>IE8 及 IE8以下不兼容</a:t>
            </a:r>
          </a:p>
        </p:txBody>
      </p:sp>
    </p:spTree>
  </p:cSld>
  <p:clrMapOvr>
    <a:masterClrMapping/>
  </p:clrMapOvr>
  <p:transition spd="slow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Shape 8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tabLst>
                <a:tab pos="1485900" algn="l"/>
              </a:tabLst>
            </a:lvl1pPr>
          </a:lstStyle>
          <a:p>
            <a:r>
              <a:t>脚本化CSS</a:t>
            </a:r>
          </a:p>
        </p:txBody>
      </p:sp>
      <p:sp>
        <p:nvSpPr>
          <p:cNvPr id="857" name="Shape 8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查询样式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ele.currentStyle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计算样式只读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返回的计算样式的值不是经过转换的绝对值</a:t>
            </a:r>
            <a:endParaRPr dirty="0"/>
          </a:p>
          <a:p>
            <a:pPr marL="840740" lvl="1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IE独有的属性</a:t>
            </a:r>
            <a:endParaRPr dirty="0"/>
          </a:p>
          <a:p>
            <a:pPr marL="420370" indent="-420370" defTabSz="351790">
              <a:spcBef>
                <a:spcPts val="3800"/>
              </a:spcBef>
              <a:buBlip>
                <a:blip r:embed="rId1"/>
              </a:buBlip>
              <a:defRPr sz="3080">
                <a:effectLst/>
              </a:defRPr>
            </a:pPr>
            <a:r>
              <a:rPr dirty="0" err="1"/>
              <a:t>封装兼容性方法getStyle</a:t>
            </a:r>
            <a:r>
              <a:rPr dirty="0"/>
              <a:t>(</a:t>
            </a:r>
            <a:r>
              <a:rPr dirty="0" err="1"/>
              <a:t>obj,prop</a:t>
            </a:r>
            <a:r>
              <a:rPr dirty="0"/>
              <a:t>);</a:t>
            </a:r>
            <a:endParaRPr dirty="0"/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theme/theme1.xml><?xml version="1.0" encoding="utf-8"?>
<a:theme xmlns:a="http://schemas.openxmlformats.org/drawingml/2006/main" name="LinenBook">
  <a:themeElements>
    <a:clrScheme name="LinenBook">
      <a:dk1>
        <a:srgbClr val="363929"/>
      </a:dk1>
      <a:lt1>
        <a:srgbClr val="181039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inenBook">
  <a:themeElements>
    <a:clrScheme name="LinenBook">
      <a:dk1>
        <a:srgbClr val="000000"/>
      </a:dk1>
      <a:lt1>
        <a:srgbClr val="FFFFFF"/>
      </a:lt1>
      <a:dk2>
        <a:srgbClr val="5C5C5C"/>
      </a:dk2>
      <a:lt2>
        <a:srgbClr val="E0E0E0"/>
      </a:lt2>
      <a:accent1>
        <a:srgbClr val="768893"/>
      </a:accent1>
      <a:accent2>
        <a:srgbClr val="81914E"/>
      </a:accent2>
      <a:accent3>
        <a:srgbClr val="CCA156"/>
      </a:accent3>
      <a:accent4>
        <a:srgbClr val="AD6D3D"/>
      </a:accent4>
      <a:accent5>
        <a:srgbClr val="A5322E"/>
      </a:accent5>
      <a:accent6>
        <a:srgbClr val="705A64"/>
      </a:accent6>
      <a:hlink>
        <a:srgbClr val="0000FF"/>
      </a:hlink>
      <a:folHlink>
        <a:srgbClr val="FF00FF"/>
      </a:folHlink>
    </a:clrScheme>
    <a:fontScheme name="LinenBook">
      <a:majorFont>
        <a:latin typeface="Optima"/>
        <a:ea typeface="Optima"/>
        <a:cs typeface="Optima"/>
      </a:majorFont>
      <a:minorFont>
        <a:latin typeface="Optima"/>
        <a:ea typeface="Optima"/>
        <a:cs typeface="Optima"/>
      </a:minorFont>
    </a:fontScheme>
    <a:fmtScheme name="Linen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25400" dist="12700" dir="5400000" rotWithShape="0">
                <a:srgbClr val="000000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363929"/>
            </a:solidFill>
            <a:effectLst/>
            <a:uFillTx/>
            <a:latin typeface="+mn-lt"/>
            <a:ea typeface="+mn-ea"/>
            <a:cs typeface="+mn-cs"/>
            <a:sym typeface="Optim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14260</Words>
  <Application>WPS 演示</Application>
  <PresentationFormat>自定义</PresentationFormat>
  <Paragraphs>1264</Paragraphs>
  <Slides>133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133</vt:i4>
      </vt:variant>
    </vt:vector>
  </HeadingPairs>
  <TitlesOfParts>
    <vt:vector size="145" baseType="lpstr">
      <vt:lpstr>Arial</vt:lpstr>
      <vt:lpstr>宋体</vt:lpstr>
      <vt:lpstr>Wingdings</vt:lpstr>
      <vt:lpstr>Optima</vt:lpstr>
      <vt:lpstr>Helvetica Neue</vt:lpstr>
      <vt:lpstr>Arial</vt:lpstr>
      <vt:lpstr>Segoe Print</vt:lpstr>
      <vt:lpstr>微软雅黑</vt:lpstr>
      <vt:lpstr>Arial Unicode MS</vt:lpstr>
      <vt:lpstr>Helvetica</vt:lpstr>
      <vt:lpstr>Verdana</vt:lpstr>
      <vt:lpstr>LinenBook</vt:lpstr>
      <vt:lpstr>JavaScript</vt:lpstr>
      <vt:lpstr>web发展史</vt:lpstr>
      <vt:lpstr>web发展史</vt:lpstr>
      <vt:lpstr>js历史</vt:lpstr>
      <vt:lpstr>浏览器组成</vt:lpstr>
      <vt:lpstr>js引擎</vt:lpstr>
      <vt:lpstr>js的逼格</vt:lpstr>
      <vt:lpstr>js执行队列</vt:lpstr>
      <vt:lpstr>开始学习js</vt:lpstr>
      <vt:lpstr>开始学习js</vt:lpstr>
      <vt:lpstr>js基本语法</vt:lpstr>
      <vt:lpstr>PowerPoint 演示文稿</vt:lpstr>
      <vt:lpstr>基本语法</vt:lpstr>
      <vt:lpstr>PowerPoint 演示文稿</vt:lpstr>
      <vt:lpstr>基本语法</vt:lpstr>
      <vt:lpstr>js运算符</vt:lpstr>
      <vt:lpstr>练习</vt:lpstr>
      <vt:lpstr>js运算符</vt:lpstr>
      <vt:lpstr>条件语句</vt:lpstr>
      <vt:lpstr>作业</vt:lpstr>
      <vt:lpstr>作业</vt:lpstr>
      <vt:lpstr>PowerPoint 演示文稿</vt:lpstr>
      <vt:lpstr>条件语句补充</vt:lpstr>
      <vt:lpstr>初识引用值</vt:lpstr>
      <vt:lpstr>编程形式的区别</vt:lpstr>
      <vt:lpstr>typeof</vt:lpstr>
      <vt:lpstr>类型转换</vt:lpstr>
      <vt:lpstr>类型转换</vt:lpstr>
      <vt:lpstr>类型转换</vt:lpstr>
      <vt:lpstr>练习</vt:lpstr>
      <vt:lpstr>函数</vt:lpstr>
      <vt:lpstr>课堂小练习</vt:lpstr>
      <vt:lpstr>PowerPoint 演示文稿</vt:lpstr>
      <vt:lpstr>作用域初探</vt:lpstr>
      <vt:lpstr>挑战型作业</vt:lpstr>
      <vt:lpstr>作用域精解</vt:lpstr>
      <vt:lpstr>作用域精解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闭包</vt:lpstr>
      <vt:lpstr>PowerPoint 演示文稿</vt:lpstr>
      <vt:lpstr>PowerPoint 演示文稿</vt:lpstr>
      <vt:lpstr>闭包的作用</vt:lpstr>
      <vt:lpstr>立即执行函数</vt:lpstr>
      <vt:lpstr>闭包的防范</vt:lpstr>
      <vt:lpstr>js运行三部曲</vt:lpstr>
      <vt:lpstr>预编译前奏</vt:lpstr>
      <vt:lpstr>预编译</vt:lpstr>
      <vt:lpstr>PowerPoint 演示文稿</vt:lpstr>
      <vt:lpstr>PowerPoint 演示文稿</vt:lpstr>
      <vt:lpstr>PowerPoint 演示文稿</vt:lpstr>
      <vt:lpstr>PowerPoint 演示文稿</vt:lpstr>
      <vt:lpstr>对象</vt:lpstr>
      <vt:lpstr>构造函数内部原理</vt:lpstr>
      <vt:lpstr>包装类</vt:lpstr>
      <vt:lpstr>原型</vt:lpstr>
      <vt:lpstr>原型链</vt:lpstr>
      <vt:lpstr>call/apply</vt:lpstr>
      <vt:lpstr>继承发展史</vt:lpstr>
      <vt:lpstr>命名空间</vt:lpstr>
      <vt:lpstr>思考问题</vt:lpstr>
      <vt:lpstr>查看属性</vt:lpstr>
      <vt:lpstr>对象的枚举</vt:lpstr>
      <vt:lpstr>this</vt:lpstr>
      <vt:lpstr>arguments</vt:lpstr>
      <vt:lpstr>克隆</vt:lpstr>
      <vt:lpstr>数组</vt:lpstr>
      <vt:lpstr>数组常用的方法</vt:lpstr>
      <vt:lpstr>类数组</vt:lpstr>
      <vt:lpstr>三目运算符</vt:lpstr>
      <vt:lpstr>try…catch</vt:lpstr>
      <vt:lpstr>es5严格模式</vt:lpstr>
      <vt:lpstr>DOM</vt:lpstr>
      <vt:lpstr>什么是DOM</vt:lpstr>
      <vt:lpstr>DOM基本操作</vt:lpstr>
      <vt:lpstr>DOM基本操作</vt:lpstr>
      <vt:lpstr>DOM基本操作</vt:lpstr>
      <vt:lpstr>DOM基本操作</vt:lpstr>
      <vt:lpstr>DOM接口</vt:lpstr>
      <vt:lpstr>DOM基本操作</vt:lpstr>
      <vt:lpstr>课堂练习</vt:lpstr>
      <vt:lpstr>DOM基本操作</vt:lpstr>
      <vt:lpstr>DOM基本操作</vt:lpstr>
      <vt:lpstr>课堂练习</vt:lpstr>
      <vt:lpstr>课后作业</vt:lpstr>
      <vt:lpstr>日期对象 Date()</vt:lpstr>
      <vt:lpstr>js定时器</vt:lpstr>
      <vt:lpstr>练习题</vt:lpstr>
      <vt:lpstr>DOM/BOM基本操作</vt:lpstr>
      <vt:lpstr>DOM基本操作</vt:lpstr>
      <vt:lpstr>DOM基本操作</vt:lpstr>
      <vt:lpstr>DOM基本操作</vt:lpstr>
      <vt:lpstr>DOM基本操作</vt:lpstr>
      <vt:lpstr>脚本化CSS</vt:lpstr>
      <vt:lpstr>脚本化CSS</vt:lpstr>
      <vt:lpstr>脚本化CSS</vt:lpstr>
      <vt:lpstr>脚本化CSS</vt:lpstr>
      <vt:lpstr>作业</vt:lpstr>
      <vt:lpstr>脚本化样式表</vt:lpstr>
      <vt:lpstr>事件</vt:lpstr>
      <vt:lpstr>如何绑定事件</vt:lpstr>
      <vt:lpstr>事件处理程序的运行环境</vt:lpstr>
      <vt:lpstr>解除事件处理程序</vt:lpstr>
      <vt:lpstr>事件处理模型 — 事件冒泡、捕获</vt:lpstr>
      <vt:lpstr>取消冒泡和阻止默认事件</vt:lpstr>
      <vt:lpstr>事件对象</vt:lpstr>
      <vt:lpstr>事件委托</vt:lpstr>
      <vt:lpstr>事件分类</vt:lpstr>
      <vt:lpstr>事件练习</vt:lpstr>
      <vt:lpstr>事件分类</vt:lpstr>
      <vt:lpstr>事件分类</vt:lpstr>
      <vt:lpstr>事件分类</vt:lpstr>
      <vt:lpstr>作业</vt:lpstr>
      <vt:lpstr>json</vt:lpstr>
      <vt:lpstr>异步加载js</vt:lpstr>
      <vt:lpstr>异步加载js</vt:lpstr>
      <vt:lpstr>js加载时间线</vt:lpstr>
      <vt:lpstr>BOM</vt:lpstr>
      <vt:lpstr>BOM</vt:lpstr>
      <vt:lpstr>BOM</vt:lpstr>
      <vt:lpstr>BOM</vt:lpstr>
      <vt:lpstr>BOM</vt:lpstr>
      <vt:lpstr>BOM</vt:lpstr>
      <vt:lpstr>课前补充</vt:lpstr>
      <vt:lpstr>RegExp</vt:lpstr>
      <vt:lpstr>RegExp</vt:lpstr>
      <vt:lpstr>Doctype</vt:lpstr>
      <vt:lpstr>Doctype</vt:lpstr>
      <vt:lpstr>待穿插知识点</vt:lpstr>
      <vt:lpstr>待穿插知识点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JavaScript</dc:title>
  <dc:creator/>
  <cp:lastModifiedBy>tjy</cp:lastModifiedBy>
  <cp:revision>93</cp:revision>
  <dcterms:created xsi:type="dcterms:W3CDTF">2018-10-30T10:11:02Z</dcterms:created>
  <dcterms:modified xsi:type="dcterms:W3CDTF">2018-10-30T10:12:07Z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